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918400" cy="19659600"/>
  <p:notesSz cx="9388475" cy="12771438"/>
  <p:defaultTextStyle>
    <a:defPPr>
      <a:defRPr lang="en-US"/>
    </a:defPPr>
    <a:lvl1pPr algn="l" rtl="0" fontAlgn="base">
      <a:spcBef>
        <a:spcPct val="0"/>
      </a:spcBef>
      <a:spcAft>
        <a:spcPct val="0"/>
      </a:spcAft>
      <a:defRPr sz="2000" kern="1200">
        <a:solidFill>
          <a:schemeClr val="tx1"/>
        </a:solidFill>
        <a:latin typeface="Times New Roman" pitchFamily="27" charset="0"/>
        <a:ea typeface="+mn-ea"/>
        <a:cs typeface="+mn-cs"/>
      </a:defRPr>
    </a:lvl1pPr>
    <a:lvl2pPr marL="312959" algn="l" rtl="0" fontAlgn="base">
      <a:spcBef>
        <a:spcPct val="0"/>
      </a:spcBef>
      <a:spcAft>
        <a:spcPct val="0"/>
      </a:spcAft>
      <a:defRPr sz="2000" kern="1200">
        <a:solidFill>
          <a:schemeClr val="tx1"/>
        </a:solidFill>
        <a:latin typeface="Times New Roman" pitchFamily="27" charset="0"/>
        <a:ea typeface="+mn-ea"/>
        <a:cs typeface="+mn-cs"/>
      </a:defRPr>
    </a:lvl2pPr>
    <a:lvl3pPr marL="625919" algn="l" rtl="0" fontAlgn="base">
      <a:spcBef>
        <a:spcPct val="0"/>
      </a:spcBef>
      <a:spcAft>
        <a:spcPct val="0"/>
      </a:spcAft>
      <a:defRPr sz="2000" kern="1200">
        <a:solidFill>
          <a:schemeClr val="tx1"/>
        </a:solidFill>
        <a:latin typeface="Times New Roman" pitchFamily="27" charset="0"/>
        <a:ea typeface="+mn-ea"/>
        <a:cs typeface="+mn-cs"/>
      </a:defRPr>
    </a:lvl3pPr>
    <a:lvl4pPr marL="938878" algn="l" rtl="0" fontAlgn="base">
      <a:spcBef>
        <a:spcPct val="0"/>
      </a:spcBef>
      <a:spcAft>
        <a:spcPct val="0"/>
      </a:spcAft>
      <a:defRPr sz="2000" kern="1200">
        <a:solidFill>
          <a:schemeClr val="tx1"/>
        </a:solidFill>
        <a:latin typeface="Times New Roman" pitchFamily="27" charset="0"/>
        <a:ea typeface="+mn-ea"/>
        <a:cs typeface="+mn-cs"/>
      </a:defRPr>
    </a:lvl4pPr>
    <a:lvl5pPr marL="1251836" algn="l" rtl="0" fontAlgn="base">
      <a:spcBef>
        <a:spcPct val="0"/>
      </a:spcBef>
      <a:spcAft>
        <a:spcPct val="0"/>
      </a:spcAft>
      <a:defRPr sz="2000" kern="1200">
        <a:solidFill>
          <a:schemeClr val="tx1"/>
        </a:solidFill>
        <a:latin typeface="Times New Roman" pitchFamily="27" charset="0"/>
        <a:ea typeface="+mn-ea"/>
        <a:cs typeface="+mn-cs"/>
      </a:defRPr>
    </a:lvl5pPr>
    <a:lvl6pPr marL="1564796" algn="l" defTabSz="625919" rtl="0" eaLnBrk="1" latinLnBrk="0" hangingPunct="1">
      <a:defRPr sz="2000" kern="1200">
        <a:solidFill>
          <a:schemeClr val="tx1"/>
        </a:solidFill>
        <a:latin typeface="Times New Roman" pitchFamily="27" charset="0"/>
        <a:ea typeface="+mn-ea"/>
        <a:cs typeface="+mn-cs"/>
      </a:defRPr>
    </a:lvl6pPr>
    <a:lvl7pPr marL="1877755" algn="l" defTabSz="625919" rtl="0" eaLnBrk="1" latinLnBrk="0" hangingPunct="1">
      <a:defRPr sz="2000" kern="1200">
        <a:solidFill>
          <a:schemeClr val="tx1"/>
        </a:solidFill>
        <a:latin typeface="Times New Roman" pitchFamily="27" charset="0"/>
        <a:ea typeface="+mn-ea"/>
        <a:cs typeface="+mn-cs"/>
      </a:defRPr>
    </a:lvl7pPr>
    <a:lvl8pPr marL="2190715" algn="l" defTabSz="625919" rtl="0" eaLnBrk="1" latinLnBrk="0" hangingPunct="1">
      <a:defRPr sz="2000" kern="1200">
        <a:solidFill>
          <a:schemeClr val="tx1"/>
        </a:solidFill>
        <a:latin typeface="Times New Roman" pitchFamily="27" charset="0"/>
        <a:ea typeface="+mn-ea"/>
        <a:cs typeface="+mn-cs"/>
      </a:defRPr>
    </a:lvl8pPr>
    <a:lvl9pPr marL="2503674" algn="l" defTabSz="625919" rtl="0" eaLnBrk="1" latinLnBrk="0" hangingPunct="1">
      <a:defRPr sz="20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4673">
          <p15:clr>
            <a:srgbClr val="A4A3A4"/>
          </p15:clr>
        </p15:guide>
        <p15:guide id="2" pos="7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14C81"/>
    <a:srgbClr val="43A9E4"/>
    <a:srgbClr val="3B938B"/>
    <a:srgbClr val="FDF3DE"/>
    <a:srgbClr val="87212E"/>
    <a:srgbClr val="000066"/>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084" autoAdjust="0"/>
    <p:restoredTop sz="94853" autoAdjust="0"/>
  </p:normalViewPr>
  <p:slideViewPr>
    <p:cSldViewPr snapToGrid="0" showGuides="1">
      <p:cViewPr varScale="1">
        <p:scale>
          <a:sx n="30" d="100"/>
          <a:sy n="30" d="100"/>
        </p:scale>
        <p:origin x="1434" y="96"/>
      </p:cViewPr>
      <p:guideLst>
        <p:guide orient="horz" pos="4673"/>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15770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688975" y="962025"/>
            <a:ext cx="8018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544229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Times New Roman" pitchFamily="27" charset="0"/>
        <a:ea typeface="+mn-ea"/>
        <a:cs typeface="+mn-cs"/>
      </a:defRPr>
    </a:lvl1pPr>
    <a:lvl2pPr marL="312959" algn="l" rtl="0" eaLnBrk="0" fontAlgn="base" hangingPunct="0">
      <a:spcBef>
        <a:spcPct val="30000"/>
      </a:spcBef>
      <a:spcAft>
        <a:spcPct val="0"/>
      </a:spcAft>
      <a:defRPr sz="800" kern="1200">
        <a:solidFill>
          <a:schemeClr val="tx1"/>
        </a:solidFill>
        <a:latin typeface="Times New Roman" pitchFamily="27" charset="0"/>
        <a:ea typeface="+mn-ea"/>
        <a:cs typeface="+mn-cs"/>
      </a:defRPr>
    </a:lvl2pPr>
    <a:lvl3pPr marL="625919" algn="l" rtl="0" eaLnBrk="0" fontAlgn="base" hangingPunct="0">
      <a:spcBef>
        <a:spcPct val="30000"/>
      </a:spcBef>
      <a:spcAft>
        <a:spcPct val="0"/>
      </a:spcAft>
      <a:defRPr sz="800" kern="1200">
        <a:solidFill>
          <a:schemeClr val="tx1"/>
        </a:solidFill>
        <a:latin typeface="Times New Roman" pitchFamily="27" charset="0"/>
        <a:ea typeface="+mn-ea"/>
        <a:cs typeface="+mn-cs"/>
      </a:defRPr>
    </a:lvl3pPr>
    <a:lvl4pPr marL="938878" algn="l" rtl="0" eaLnBrk="0" fontAlgn="base" hangingPunct="0">
      <a:spcBef>
        <a:spcPct val="30000"/>
      </a:spcBef>
      <a:spcAft>
        <a:spcPct val="0"/>
      </a:spcAft>
      <a:defRPr sz="800" kern="1200">
        <a:solidFill>
          <a:schemeClr val="tx1"/>
        </a:solidFill>
        <a:latin typeface="Times New Roman" pitchFamily="27" charset="0"/>
        <a:ea typeface="+mn-ea"/>
        <a:cs typeface="+mn-cs"/>
      </a:defRPr>
    </a:lvl4pPr>
    <a:lvl5pPr marL="1251836" algn="l" rtl="0" eaLnBrk="0" fontAlgn="base" hangingPunct="0">
      <a:spcBef>
        <a:spcPct val="30000"/>
      </a:spcBef>
      <a:spcAft>
        <a:spcPct val="0"/>
      </a:spcAft>
      <a:defRPr sz="800" kern="1200">
        <a:solidFill>
          <a:schemeClr val="tx1"/>
        </a:solidFill>
        <a:latin typeface="Times New Roman" pitchFamily="27" charset="0"/>
        <a:ea typeface="+mn-ea"/>
        <a:cs typeface="+mn-cs"/>
      </a:defRPr>
    </a:lvl5pPr>
    <a:lvl6pPr marL="1564796" algn="l" defTabSz="625919" rtl="0" eaLnBrk="1" latinLnBrk="0" hangingPunct="1">
      <a:defRPr sz="800" kern="1200">
        <a:solidFill>
          <a:schemeClr val="tx1"/>
        </a:solidFill>
        <a:latin typeface="+mn-lt"/>
        <a:ea typeface="+mn-ea"/>
        <a:cs typeface="+mn-cs"/>
      </a:defRPr>
    </a:lvl6pPr>
    <a:lvl7pPr marL="1877755" algn="l" defTabSz="625919" rtl="0" eaLnBrk="1" latinLnBrk="0" hangingPunct="1">
      <a:defRPr sz="800" kern="1200">
        <a:solidFill>
          <a:schemeClr val="tx1"/>
        </a:solidFill>
        <a:latin typeface="+mn-lt"/>
        <a:ea typeface="+mn-ea"/>
        <a:cs typeface="+mn-cs"/>
      </a:defRPr>
    </a:lvl7pPr>
    <a:lvl8pPr marL="2190715" algn="l" defTabSz="625919" rtl="0" eaLnBrk="1" latinLnBrk="0" hangingPunct="1">
      <a:defRPr sz="800" kern="1200">
        <a:solidFill>
          <a:schemeClr val="tx1"/>
        </a:solidFill>
        <a:latin typeface="+mn-lt"/>
        <a:ea typeface="+mn-ea"/>
        <a:cs typeface="+mn-cs"/>
      </a:defRPr>
    </a:lvl8pPr>
    <a:lvl9pPr marL="2503674" algn="l" defTabSz="62591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396517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107091"/>
            <a:ext cx="27980640" cy="4214008"/>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1140248"/>
            <a:ext cx="23042880" cy="5024505"/>
          </a:xfrm>
        </p:spPr>
        <p:txBody>
          <a:bodyPr/>
          <a:lstStyle>
            <a:lvl1pPr marL="0" indent="0" algn="ctr">
              <a:buNone/>
              <a:defRPr/>
            </a:lvl1pPr>
            <a:lvl2pPr marL="312959" indent="0" algn="ctr">
              <a:buNone/>
              <a:defRPr/>
            </a:lvl2pPr>
            <a:lvl3pPr marL="625919" indent="0" algn="ctr">
              <a:buNone/>
              <a:defRPr/>
            </a:lvl3pPr>
            <a:lvl4pPr marL="938878" indent="0" algn="ctr">
              <a:buNone/>
              <a:defRPr/>
            </a:lvl4pPr>
            <a:lvl5pPr marL="1251836" indent="0" algn="ctr">
              <a:buNone/>
              <a:defRPr/>
            </a:lvl5pPr>
            <a:lvl6pPr marL="1564796" indent="0" algn="ctr">
              <a:buNone/>
              <a:defRPr/>
            </a:lvl6pPr>
            <a:lvl7pPr marL="1877755" indent="0" algn="ctr">
              <a:buNone/>
              <a:defRPr/>
            </a:lvl7pPr>
            <a:lvl8pPr marL="2190715" indent="0" algn="ctr">
              <a:buNone/>
              <a:defRPr/>
            </a:lvl8pPr>
            <a:lvl9pPr marL="25036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563" y="1747905"/>
            <a:ext cx="6995160" cy="157272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7678" y="1747905"/>
            <a:ext cx="20872383" cy="157272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025" y="12633370"/>
            <a:ext cx="27980640" cy="3904423"/>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2600025" y="8332834"/>
            <a:ext cx="27980640" cy="4300537"/>
          </a:xfrm>
        </p:spPr>
        <p:txBody>
          <a:bodyPr anchor="b"/>
          <a:lstStyle>
            <a:lvl1pPr marL="0" indent="0">
              <a:buNone/>
              <a:defRPr sz="1300"/>
            </a:lvl1pPr>
            <a:lvl2pPr marL="312959" indent="0">
              <a:buNone/>
              <a:defRPr sz="1200"/>
            </a:lvl2pPr>
            <a:lvl3pPr marL="625919" indent="0">
              <a:buNone/>
              <a:defRPr sz="1100"/>
            </a:lvl3pPr>
            <a:lvl4pPr marL="938878" indent="0">
              <a:buNone/>
              <a:defRPr sz="900"/>
            </a:lvl4pPr>
            <a:lvl5pPr marL="1251836" indent="0">
              <a:buNone/>
              <a:defRPr sz="900"/>
            </a:lvl5pPr>
            <a:lvl6pPr marL="1564796" indent="0">
              <a:buNone/>
              <a:defRPr sz="900"/>
            </a:lvl6pPr>
            <a:lvl7pPr marL="1877755" indent="0">
              <a:buNone/>
              <a:defRPr sz="900"/>
            </a:lvl7pPr>
            <a:lvl8pPr marL="2190715" indent="0">
              <a:buNone/>
              <a:defRPr sz="900"/>
            </a:lvl8pPr>
            <a:lvl9pPr marL="2503674" indent="0">
              <a:buNone/>
              <a:defRPr sz="9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7679" y="5681170"/>
            <a:ext cx="13933771" cy="11794030"/>
          </a:xfrm>
        </p:spPr>
        <p:txBody>
          <a:bodyPr/>
          <a:lstStyle>
            <a:lvl1pPr>
              <a:defRPr sz="1900"/>
            </a:lvl1pPr>
            <a:lvl2pPr>
              <a:defRPr sz="17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953" y="5681170"/>
            <a:ext cx="13933771" cy="11794030"/>
          </a:xfrm>
        </p:spPr>
        <p:txBody>
          <a:bodyPr/>
          <a:lstStyle>
            <a:lvl1pPr>
              <a:defRPr sz="1900"/>
            </a:lvl1pPr>
            <a:lvl2pPr>
              <a:defRPr sz="17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87422"/>
            <a:ext cx="29626560" cy="3276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400529"/>
            <a:ext cx="14544976" cy="1834435"/>
          </a:xfrm>
        </p:spPr>
        <p:txBody>
          <a:bodyPr anchor="b"/>
          <a:lstStyle>
            <a:lvl1pPr marL="0" indent="0">
              <a:buNone/>
              <a:defRPr sz="1700" b="1"/>
            </a:lvl1pPr>
            <a:lvl2pPr marL="312959" indent="0">
              <a:buNone/>
              <a:defRPr sz="1300" b="1"/>
            </a:lvl2pPr>
            <a:lvl3pPr marL="625919" indent="0">
              <a:buNone/>
              <a:defRPr sz="1200" b="1"/>
            </a:lvl3pPr>
            <a:lvl4pPr marL="938878" indent="0">
              <a:buNone/>
              <a:defRPr sz="1100" b="1"/>
            </a:lvl4pPr>
            <a:lvl5pPr marL="1251836" indent="0">
              <a:buNone/>
              <a:defRPr sz="1100" b="1"/>
            </a:lvl5pPr>
            <a:lvl6pPr marL="1564796" indent="0">
              <a:buNone/>
              <a:defRPr sz="1100" b="1"/>
            </a:lvl6pPr>
            <a:lvl7pPr marL="1877755" indent="0">
              <a:buNone/>
              <a:defRPr sz="1100" b="1"/>
            </a:lvl7pPr>
            <a:lvl8pPr marL="2190715" indent="0">
              <a:buNone/>
              <a:defRPr sz="1100" b="1"/>
            </a:lvl8pPr>
            <a:lvl9pPr marL="250367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645921" y="6234963"/>
            <a:ext cx="14544976" cy="11326767"/>
          </a:xfrm>
        </p:spPr>
        <p:txBody>
          <a:bodyPr/>
          <a:lstStyle>
            <a:lvl1pPr>
              <a:defRPr sz="17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692" y="4400529"/>
            <a:ext cx="14549789" cy="1834435"/>
          </a:xfrm>
        </p:spPr>
        <p:txBody>
          <a:bodyPr anchor="b"/>
          <a:lstStyle>
            <a:lvl1pPr marL="0" indent="0">
              <a:buNone/>
              <a:defRPr sz="1700" b="1"/>
            </a:lvl1pPr>
            <a:lvl2pPr marL="312959" indent="0">
              <a:buNone/>
              <a:defRPr sz="1300" b="1"/>
            </a:lvl2pPr>
            <a:lvl3pPr marL="625919" indent="0">
              <a:buNone/>
              <a:defRPr sz="1200" b="1"/>
            </a:lvl3pPr>
            <a:lvl4pPr marL="938878" indent="0">
              <a:buNone/>
              <a:defRPr sz="1100" b="1"/>
            </a:lvl4pPr>
            <a:lvl5pPr marL="1251836" indent="0">
              <a:buNone/>
              <a:defRPr sz="1100" b="1"/>
            </a:lvl5pPr>
            <a:lvl6pPr marL="1564796" indent="0">
              <a:buNone/>
              <a:defRPr sz="1100" b="1"/>
            </a:lvl6pPr>
            <a:lvl7pPr marL="1877755" indent="0">
              <a:buNone/>
              <a:defRPr sz="1100" b="1"/>
            </a:lvl7pPr>
            <a:lvl8pPr marL="2190715" indent="0">
              <a:buNone/>
              <a:defRPr sz="1100" b="1"/>
            </a:lvl8pPr>
            <a:lvl9pPr marL="250367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6722692" y="6234963"/>
            <a:ext cx="14549789" cy="11326767"/>
          </a:xfrm>
        </p:spPr>
        <p:txBody>
          <a:bodyPr/>
          <a:lstStyle>
            <a:lvl1pPr>
              <a:defRPr sz="17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82616"/>
            <a:ext cx="10829625" cy="3331402"/>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12870180" y="782615"/>
            <a:ext cx="18402300" cy="16779115"/>
          </a:xfrm>
        </p:spPr>
        <p:txBody>
          <a:bodyPr/>
          <a:lstStyle>
            <a:lvl1pPr>
              <a:defRPr sz="2200"/>
            </a:lvl1pPr>
            <a:lvl2pPr>
              <a:defRPr sz="1900"/>
            </a:lvl2pPr>
            <a:lvl3pPr>
              <a:defRPr sz="17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0" y="4114019"/>
            <a:ext cx="10829625" cy="13447712"/>
          </a:xfrm>
        </p:spPr>
        <p:txBody>
          <a:bodyPr/>
          <a:lstStyle>
            <a:lvl1pPr marL="0" indent="0">
              <a:buNone/>
              <a:defRPr sz="900"/>
            </a:lvl1pPr>
            <a:lvl2pPr marL="312959" indent="0">
              <a:buNone/>
              <a:defRPr sz="800"/>
            </a:lvl2pPr>
            <a:lvl3pPr marL="625919" indent="0">
              <a:buNone/>
              <a:defRPr sz="700"/>
            </a:lvl3pPr>
            <a:lvl4pPr marL="938878" indent="0">
              <a:buNone/>
              <a:defRPr sz="600"/>
            </a:lvl4pPr>
            <a:lvl5pPr marL="1251836" indent="0">
              <a:buNone/>
              <a:defRPr sz="600"/>
            </a:lvl5pPr>
            <a:lvl6pPr marL="1564796" indent="0">
              <a:buNone/>
              <a:defRPr sz="600"/>
            </a:lvl6pPr>
            <a:lvl7pPr marL="1877755" indent="0">
              <a:buNone/>
              <a:defRPr sz="600"/>
            </a:lvl7pPr>
            <a:lvl8pPr marL="2190715" indent="0">
              <a:buNone/>
              <a:defRPr sz="600"/>
            </a:lvl8pPr>
            <a:lvl9pPr marL="250367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536" y="13762106"/>
            <a:ext cx="19751040" cy="1623879"/>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6452536" y="1756559"/>
            <a:ext cx="19751040" cy="11795952"/>
          </a:xfrm>
        </p:spPr>
        <p:txBody>
          <a:bodyPr/>
          <a:lstStyle>
            <a:lvl1pPr marL="0" indent="0">
              <a:buNone/>
              <a:defRPr sz="2200"/>
            </a:lvl1pPr>
            <a:lvl2pPr marL="312959" indent="0">
              <a:buNone/>
              <a:defRPr sz="1900"/>
            </a:lvl2pPr>
            <a:lvl3pPr marL="625919" indent="0">
              <a:buNone/>
              <a:defRPr sz="1700"/>
            </a:lvl3pPr>
            <a:lvl4pPr marL="938878" indent="0">
              <a:buNone/>
              <a:defRPr sz="1300"/>
            </a:lvl4pPr>
            <a:lvl5pPr marL="1251836" indent="0">
              <a:buNone/>
              <a:defRPr sz="1300"/>
            </a:lvl5pPr>
            <a:lvl6pPr marL="1564796" indent="0">
              <a:buNone/>
              <a:defRPr sz="1300"/>
            </a:lvl6pPr>
            <a:lvl7pPr marL="1877755" indent="0">
              <a:buNone/>
              <a:defRPr sz="1300"/>
            </a:lvl7pPr>
            <a:lvl8pPr marL="2190715" indent="0">
              <a:buNone/>
              <a:defRPr sz="1300"/>
            </a:lvl8pPr>
            <a:lvl9pPr marL="2503674" indent="0">
              <a:buNone/>
              <a:defRPr sz="1300"/>
            </a:lvl9pPr>
          </a:lstStyle>
          <a:p>
            <a:pPr lvl="0"/>
            <a:endParaRPr lang="en-US" noProof="0" smtClean="0"/>
          </a:p>
        </p:txBody>
      </p:sp>
      <p:sp>
        <p:nvSpPr>
          <p:cNvPr id="4" name="Text Placeholder 3"/>
          <p:cNvSpPr>
            <a:spLocks noGrp="1"/>
          </p:cNvSpPr>
          <p:nvPr>
            <p:ph type="body" sz="half" idx="2"/>
          </p:nvPr>
        </p:nvSpPr>
        <p:spPr>
          <a:xfrm>
            <a:off x="6452536" y="15385983"/>
            <a:ext cx="19751040" cy="2307465"/>
          </a:xfrm>
        </p:spPr>
        <p:txBody>
          <a:bodyPr/>
          <a:lstStyle>
            <a:lvl1pPr marL="0" indent="0">
              <a:buNone/>
              <a:defRPr sz="900"/>
            </a:lvl1pPr>
            <a:lvl2pPr marL="312959" indent="0">
              <a:buNone/>
              <a:defRPr sz="800"/>
            </a:lvl2pPr>
            <a:lvl3pPr marL="625919" indent="0">
              <a:buNone/>
              <a:defRPr sz="700"/>
            </a:lvl3pPr>
            <a:lvl4pPr marL="938878" indent="0">
              <a:buNone/>
              <a:defRPr sz="600"/>
            </a:lvl4pPr>
            <a:lvl5pPr marL="1251836" indent="0">
              <a:buNone/>
              <a:defRPr sz="600"/>
            </a:lvl5pPr>
            <a:lvl6pPr marL="1564796" indent="0">
              <a:buNone/>
              <a:defRPr sz="600"/>
            </a:lvl6pPr>
            <a:lvl7pPr marL="1877755" indent="0">
              <a:buNone/>
              <a:defRPr sz="600"/>
            </a:lvl7pPr>
            <a:lvl8pPr marL="2190715" indent="0">
              <a:buNone/>
              <a:defRPr sz="600"/>
            </a:lvl8pPr>
            <a:lvl9pPr marL="250367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67678" y="1747905"/>
            <a:ext cx="27983047" cy="3276600"/>
          </a:xfrm>
          <a:prstGeom prst="rect">
            <a:avLst/>
          </a:prstGeom>
          <a:noFill/>
          <a:ln w="9525">
            <a:noFill/>
            <a:miter lim="800000"/>
            <a:headEnd/>
            <a:tailEnd/>
          </a:ln>
        </p:spPr>
        <p:txBody>
          <a:bodyPr vert="horz" wrap="square" lIns="305312" tIns="152656" rIns="305312" bIns="15265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467678" y="5681170"/>
            <a:ext cx="27983047" cy="11794030"/>
          </a:xfrm>
          <a:prstGeom prst="rect">
            <a:avLst/>
          </a:prstGeom>
          <a:noFill/>
          <a:ln w="9525">
            <a:noFill/>
            <a:miter lim="800000"/>
            <a:headEnd/>
            <a:tailEnd/>
          </a:ln>
        </p:spPr>
        <p:txBody>
          <a:bodyPr vert="horz" wrap="square" lIns="305312" tIns="152656" rIns="305312" bIns="1526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7677" y="17912657"/>
            <a:ext cx="6858000"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defRPr sz="4800"/>
            </a:lvl1pPr>
          </a:lstStyle>
          <a:p>
            <a:endParaRPr lang="en-US"/>
          </a:p>
        </p:txBody>
      </p:sp>
      <p:sp>
        <p:nvSpPr>
          <p:cNvPr id="1029" name="Rectangle 5"/>
          <p:cNvSpPr>
            <a:spLocks noGrp="1" noChangeArrowheads="1"/>
          </p:cNvSpPr>
          <p:nvPr>
            <p:ph type="ftr" sz="quarter" idx="3"/>
          </p:nvPr>
        </p:nvSpPr>
        <p:spPr bwMode="auto">
          <a:xfrm>
            <a:off x="11248325" y="17912657"/>
            <a:ext cx="10421753"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lgn="ctr">
              <a:defRPr sz="4800"/>
            </a:lvl1pPr>
          </a:lstStyle>
          <a:p>
            <a:endParaRPr lang="en-US"/>
          </a:p>
        </p:txBody>
      </p:sp>
      <p:sp>
        <p:nvSpPr>
          <p:cNvPr id="1030" name="Rectangle 6"/>
          <p:cNvSpPr>
            <a:spLocks noGrp="1" noChangeArrowheads="1"/>
          </p:cNvSpPr>
          <p:nvPr>
            <p:ph type="sldNum" sz="quarter" idx="4"/>
          </p:nvPr>
        </p:nvSpPr>
        <p:spPr bwMode="auto">
          <a:xfrm>
            <a:off x="23592723" y="17912657"/>
            <a:ext cx="6858000" cy="1310448"/>
          </a:xfrm>
          <a:prstGeom prst="rect">
            <a:avLst/>
          </a:prstGeom>
          <a:noFill/>
          <a:ln w="9525">
            <a:noFill/>
            <a:miter lim="800000"/>
            <a:headEnd/>
            <a:tailEnd/>
          </a:ln>
          <a:effectLst/>
        </p:spPr>
        <p:txBody>
          <a:bodyPr vert="horz" wrap="square" lIns="305312" tIns="152656" rIns="305312" bIns="152656" numCol="1" anchor="t" anchorCtr="0" compatLnSpc="1">
            <a:prstTxWarp prst="textNoShape">
              <a:avLst/>
            </a:prstTxWarp>
          </a:bodyPr>
          <a:lstStyle>
            <a:lvl1pPr algn="r">
              <a:defRPr sz="4800"/>
            </a:lvl1pPr>
          </a:lstStyle>
          <a:p>
            <a:fld id="{0870CD87-B729-45C9-B46A-E130E2DB8C2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54613" rtl="0" eaLnBrk="0" fontAlgn="base" hangingPunct="0">
        <a:spcBef>
          <a:spcPct val="0"/>
        </a:spcBef>
        <a:spcAft>
          <a:spcPct val="0"/>
        </a:spcAft>
        <a:defRPr sz="14500">
          <a:solidFill>
            <a:schemeClr val="tx2"/>
          </a:solidFill>
          <a:latin typeface="+mj-lt"/>
          <a:ea typeface="+mj-ea"/>
          <a:cs typeface="+mj-cs"/>
        </a:defRPr>
      </a:lvl1pPr>
      <a:lvl2pPr algn="ctr" defTabSz="3054613" rtl="0" eaLnBrk="0" fontAlgn="base" hangingPunct="0">
        <a:spcBef>
          <a:spcPct val="0"/>
        </a:spcBef>
        <a:spcAft>
          <a:spcPct val="0"/>
        </a:spcAft>
        <a:defRPr sz="14500">
          <a:solidFill>
            <a:schemeClr val="tx2"/>
          </a:solidFill>
          <a:latin typeface="Times New Roman" pitchFamily="27" charset="0"/>
        </a:defRPr>
      </a:lvl2pPr>
      <a:lvl3pPr algn="ctr" defTabSz="3054613" rtl="0" eaLnBrk="0" fontAlgn="base" hangingPunct="0">
        <a:spcBef>
          <a:spcPct val="0"/>
        </a:spcBef>
        <a:spcAft>
          <a:spcPct val="0"/>
        </a:spcAft>
        <a:defRPr sz="14500">
          <a:solidFill>
            <a:schemeClr val="tx2"/>
          </a:solidFill>
          <a:latin typeface="Times New Roman" pitchFamily="27" charset="0"/>
        </a:defRPr>
      </a:lvl3pPr>
      <a:lvl4pPr algn="ctr" defTabSz="3054613" rtl="0" eaLnBrk="0" fontAlgn="base" hangingPunct="0">
        <a:spcBef>
          <a:spcPct val="0"/>
        </a:spcBef>
        <a:spcAft>
          <a:spcPct val="0"/>
        </a:spcAft>
        <a:defRPr sz="14500">
          <a:solidFill>
            <a:schemeClr val="tx2"/>
          </a:solidFill>
          <a:latin typeface="Times New Roman" pitchFamily="27" charset="0"/>
        </a:defRPr>
      </a:lvl4pPr>
      <a:lvl5pPr algn="ctr" defTabSz="3054613" rtl="0" eaLnBrk="0" fontAlgn="base" hangingPunct="0">
        <a:spcBef>
          <a:spcPct val="0"/>
        </a:spcBef>
        <a:spcAft>
          <a:spcPct val="0"/>
        </a:spcAft>
        <a:defRPr sz="14500">
          <a:solidFill>
            <a:schemeClr val="tx2"/>
          </a:solidFill>
          <a:latin typeface="Times New Roman" pitchFamily="27" charset="0"/>
        </a:defRPr>
      </a:lvl5pPr>
      <a:lvl6pPr marL="312959" algn="ctr" defTabSz="3054613" rtl="0" fontAlgn="base">
        <a:spcBef>
          <a:spcPct val="0"/>
        </a:spcBef>
        <a:spcAft>
          <a:spcPct val="0"/>
        </a:spcAft>
        <a:defRPr sz="14500">
          <a:solidFill>
            <a:schemeClr val="tx2"/>
          </a:solidFill>
          <a:latin typeface="Times New Roman" pitchFamily="27" charset="0"/>
        </a:defRPr>
      </a:lvl6pPr>
      <a:lvl7pPr marL="625919" algn="ctr" defTabSz="3054613" rtl="0" fontAlgn="base">
        <a:spcBef>
          <a:spcPct val="0"/>
        </a:spcBef>
        <a:spcAft>
          <a:spcPct val="0"/>
        </a:spcAft>
        <a:defRPr sz="14500">
          <a:solidFill>
            <a:schemeClr val="tx2"/>
          </a:solidFill>
          <a:latin typeface="Times New Roman" pitchFamily="27" charset="0"/>
        </a:defRPr>
      </a:lvl7pPr>
      <a:lvl8pPr marL="938878" algn="ctr" defTabSz="3054613" rtl="0" fontAlgn="base">
        <a:spcBef>
          <a:spcPct val="0"/>
        </a:spcBef>
        <a:spcAft>
          <a:spcPct val="0"/>
        </a:spcAft>
        <a:defRPr sz="14500">
          <a:solidFill>
            <a:schemeClr val="tx2"/>
          </a:solidFill>
          <a:latin typeface="Times New Roman" pitchFamily="27" charset="0"/>
        </a:defRPr>
      </a:lvl8pPr>
      <a:lvl9pPr marL="1251836" algn="ctr" defTabSz="3054613" rtl="0" fontAlgn="base">
        <a:spcBef>
          <a:spcPct val="0"/>
        </a:spcBef>
        <a:spcAft>
          <a:spcPct val="0"/>
        </a:spcAft>
        <a:defRPr sz="14500">
          <a:solidFill>
            <a:schemeClr val="tx2"/>
          </a:solidFill>
          <a:latin typeface="Times New Roman" pitchFamily="27" charset="0"/>
        </a:defRPr>
      </a:lvl9pPr>
    </p:titleStyle>
    <p:bodyStyle>
      <a:lvl1pPr marL="1144257" indent="-1144257" algn="l" defTabSz="3054613" rtl="0" eaLnBrk="0" fontAlgn="base" hangingPunct="0">
        <a:spcBef>
          <a:spcPct val="20000"/>
        </a:spcBef>
        <a:spcAft>
          <a:spcPct val="0"/>
        </a:spcAft>
        <a:buChar char="•"/>
        <a:defRPr sz="10700">
          <a:solidFill>
            <a:schemeClr val="tx1"/>
          </a:solidFill>
          <a:latin typeface="+mn-lt"/>
          <a:ea typeface="+mn-ea"/>
          <a:cs typeface="+mn-cs"/>
        </a:defRPr>
      </a:lvl1pPr>
      <a:lvl2pPr marL="2479767" indent="-953004" algn="l" defTabSz="3054613" rtl="0" eaLnBrk="0" fontAlgn="base" hangingPunct="0">
        <a:spcBef>
          <a:spcPct val="20000"/>
        </a:spcBef>
        <a:spcAft>
          <a:spcPct val="0"/>
        </a:spcAft>
        <a:buChar char="–"/>
        <a:defRPr sz="9200">
          <a:solidFill>
            <a:schemeClr val="tx1"/>
          </a:solidFill>
          <a:latin typeface="+mn-lt"/>
        </a:defRPr>
      </a:lvl2pPr>
      <a:lvl3pPr marL="3814191" indent="-759578" algn="l" defTabSz="3054613" rtl="0" eaLnBrk="0" fontAlgn="base" hangingPunct="0">
        <a:spcBef>
          <a:spcPct val="20000"/>
        </a:spcBef>
        <a:spcAft>
          <a:spcPct val="0"/>
        </a:spcAft>
        <a:buChar char="•"/>
        <a:defRPr sz="8000">
          <a:solidFill>
            <a:schemeClr val="tx1"/>
          </a:solidFill>
          <a:latin typeface="+mn-lt"/>
        </a:defRPr>
      </a:lvl3pPr>
      <a:lvl4pPr marL="5342040" indent="-760665" algn="l" defTabSz="3054613" rtl="0" eaLnBrk="0" fontAlgn="base" hangingPunct="0">
        <a:spcBef>
          <a:spcPct val="20000"/>
        </a:spcBef>
        <a:spcAft>
          <a:spcPct val="0"/>
        </a:spcAft>
        <a:buChar char="–"/>
        <a:defRPr sz="6700">
          <a:solidFill>
            <a:schemeClr val="tx1"/>
          </a:solidFill>
          <a:latin typeface="+mn-lt"/>
        </a:defRPr>
      </a:lvl4pPr>
      <a:lvl5pPr marL="6868803" indent="-762838" algn="l" defTabSz="3054613" rtl="0" eaLnBrk="0" fontAlgn="base" hangingPunct="0">
        <a:spcBef>
          <a:spcPct val="20000"/>
        </a:spcBef>
        <a:spcAft>
          <a:spcPct val="0"/>
        </a:spcAft>
        <a:buChar char="»"/>
        <a:defRPr sz="6700">
          <a:solidFill>
            <a:schemeClr val="tx1"/>
          </a:solidFill>
          <a:latin typeface="+mn-lt"/>
        </a:defRPr>
      </a:lvl5pPr>
      <a:lvl6pPr marL="7181762" indent="-762838" algn="l" defTabSz="3054613" rtl="0" fontAlgn="base">
        <a:spcBef>
          <a:spcPct val="20000"/>
        </a:spcBef>
        <a:spcAft>
          <a:spcPct val="0"/>
        </a:spcAft>
        <a:buChar char="»"/>
        <a:defRPr sz="6700">
          <a:solidFill>
            <a:schemeClr val="tx1"/>
          </a:solidFill>
          <a:latin typeface="+mn-lt"/>
        </a:defRPr>
      </a:lvl6pPr>
      <a:lvl7pPr marL="7494721" indent="-762838" algn="l" defTabSz="3054613" rtl="0" fontAlgn="base">
        <a:spcBef>
          <a:spcPct val="20000"/>
        </a:spcBef>
        <a:spcAft>
          <a:spcPct val="0"/>
        </a:spcAft>
        <a:buChar char="»"/>
        <a:defRPr sz="6700">
          <a:solidFill>
            <a:schemeClr val="tx1"/>
          </a:solidFill>
          <a:latin typeface="+mn-lt"/>
        </a:defRPr>
      </a:lvl7pPr>
      <a:lvl8pPr marL="7807680" indent="-762838" algn="l" defTabSz="3054613" rtl="0" fontAlgn="base">
        <a:spcBef>
          <a:spcPct val="20000"/>
        </a:spcBef>
        <a:spcAft>
          <a:spcPct val="0"/>
        </a:spcAft>
        <a:buChar char="»"/>
        <a:defRPr sz="6700">
          <a:solidFill>
            <a:schemeClr val="tx1"/>
          </a:solidFill>
          <a:latin typeface="+mn-lt"/>
        </a:defRPr>
      </a:lvl8pPr>
      <a:lvl9pPr marL="8120640" indent="-762838" algn="l" defTabSz="3054613" rtl="0" fontAlgn="base">
        <a:spcBef>
          <a:spcPct val="20000"/>
        </a:spcBef>
        <a:spcAft>
          <a:spcPct val="0"/>
        </a:spcAft>
        <a:buChar char="»"/>
        <a:defRPr sz="6700">
          <a:solidFill>
            <a:schemeClr val="tx1"/>
          </a:solidFill>
          <a:latin typeface="+mn-lt"/>
        </a:defRPr>
      </a:lvl9pPr>
    </p:bodyStyle>
    <p:otherStyle>
      <a:defPPr>
        <a:defRPr lang="en-US"/>
      </a:defPPr>
      <a:lvl1pPr marL="0" algn="l" defTabSz="625919" rtl="0" eaLnBrk="1" latinLnBrk="0" hangingPunct="1">
        <a:defRPr sz="1200" kern="1200">
          <a:solidFill>
            <a:schemeClr val="tx1"/>
          </a:solidFill>
          <a:latin typeface="+mn-lt"/>
          <a:ea typeface="+mn-ea"/>
          <a:cs typeface="+mn-cs"/>
        </a:defRPr>
      </a:lvl1pPr>
      <a:lvl2pPr marL="312959" algn="l" defTabSz="625919" rtl="0" eaLnBrk="1" latinLnBrk="0" hangingPunct="1">
        <a:defRPr sz="1200" kern="1200">
          <a:solidFill>
            <a:schemeClr val="tx1"/>
          </a:solidFill>
          <a:latin typeface="+mn-lt"/>
          <a:ea typeface="+mn-ea"/>
          <a:cs typeface="+mn-cs"/>
        </a:defRPr>
      </a:lvl2pPr>
      <a:lvl3pPr marL="625919" algn="l" defTabSz="625919" rtl="0" eaLnBrk="1" latinLnBrk="0" hangingPunct="1">
        <a:defRPr sz="1200" kern="1200">
          <a:solidFill>
            <a:schemeClr val="tx1"/>
          </a:solidFill>
          <a:latin typeface="+mn-lt"/>
          <a:ea typeface="+mn-ea"/>
          <a:cs typeface="+mn-cs"/>
        </a:defRPr>
      </a:lvl3pPr>
      <a:lvl4pPr marL="938878" algn="l" defTabSz="625919" rtl="0" eaLnBrk="1" latinLnBrk="0" hangingPunct="1">
        <a:defRPr sz="1200" kern="1200">
          <a:solidFill>
            <a:schemeClr val="tx1"/>
          </a:solidFill>
          <a:latin typeface="+mn-lt"/>
          <a:ea typeface="+mn-ea"/>
          <a:cs typeface="+mn-cs"/>
        </a:defRPr>
      </a:lvl4pPr>
      <a:lvl5pPr marL="1251836" algn="l" defTabSz="625919" rtl="0" eaLnBrk="1" latinLnBrk="0" hangingPunct="1">
        <a:defRPr sz="1200" kern="1200">
          <a:solidFill>
            <a:schemeClr val="tx1"/>
          </a:solidFill>
          <a:latin typeface="+mn-lt"/>
          <a:ea typeface="+mn-ea"/>
          <a:cs typeface="+mn-cs"/>
        </a:defRPr>
      </a:lvl5pPr>
      <a:lvl6pPr marL="1564796" algn="l" defTabSz="625919" rtl="0" eaLnBrk="1" latinLnBrk="0" hangingPunct="1">
        <a:defRPr sz="1200" kern="1200">
          <a:solidFill>
            <a:schemeClr val="tx1"/>
          </a:solidFill>
          <a:latin typeface="+mn-lt"/>
          <a:ea typeface="+mn-ea"/>
          <a:cs typeface="+mn-cs"/>
        </a:defRPr>
      </a:lvl6pPr>
      <a:lvl7pPr marL="1877755" algn="l" defTabSz="625919" rtl="0" eaLnBrk="1" latinLnBrk="0" hangingPunct="1">
        <a:defRPr sz="1200" kern="1200">
          <a:solidFill>
            <a:schemeClr val="tx1"/>
          </a:solidFill>
          <a:latin typeface="+mn-lt"/>
          <a:ea typeface="+mn-ea"/>
          <a:cs typeface="+mn-cs"/>
        </a:defRPr>
      </a:lvl7pPr>
      <a:lvl8pPr marL="2190715" algn="l" defTabSz="625919" rtl="0" eaLnBrk="1" latinLnBrk="0" hangingPunct="1">
        <a:defRPr sz="1200" kern="1200">
          <a:solidFill>
            <a:schemeClr val="tx1"/>
          </a:solidFill>
          <a:latin typeface="+mn-lt"/>
          <a:ea typeface="+mn-ea"/>
          <a:cs typeface="+mn-cs"/>
        </a:defRPr>
      </a:lvl8pPr>
      <a:lvl9pPr marL="2503674" algn="l" defTabSz="62591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8.jpe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g"/><Relationship Id="rId19" Type="http://schemas.microsoft.com/office/2007/relationships/hdphoto" Target="../media/hdphoto1.wdp"/><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t="6051" b="4810"/>
          <a:stretch/>
        </p:blipFill>
        <p:spPr>
          <a:xfrm>
            <a:off x="8928339" y="7213486"/>
            <a:ext cx="4222607" cy="268256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3016" t="6067" r="2277" b="5345"/>
          <a:stretch/>
        </p:blipFill>
        <p:spPr>
          <a:xfrm>
            <a:off x="12970412" y="7209718"/>
            <a:ext cx="2954216" cy="2703949"/>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390" t="6002" r="2268" b="4718"/>
          <a:stretch/>
        </p:blipFill>
        <p:spPr>
          <a:xfrm>
            <a:off x="13992933" y="3140111"/>
            <a:ext cx="4180084" cy="3017204"/>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706" t="5107" r="1285" b="6603"/>
          <a:stretch/>
        </p:blipFill>
        <p:spPr>
          <a:xfrm>
            <a:off x="28654155" y="3163094"/>
            <a:ext cx="3630185" cy="3000171"/>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5673" r="2642" b="5838"/>
          <a:stretch/>
        </p:blipFill>
        <p:spPr>
          <a:xfrm>
            <a:off x="23802359" y="3162144"/>
            <a:ext cx="4900387" cy="3186036"/>
          </a:xfrm>
          <a:prstGeom prst="rect">
            <a:avLst/>
          </a:prstGeom>
        </p:spPr>
      </p:pic>
      <p:pic>
        <p:nvPicPr>
          <p:cNvPr id="33" name="Picture 32"/>
          <p:cNvPicPr>
            <a:picLocks noChangeAspect="1"/>
          </p:cNvPicPr>
          <p:nvPr/>
        </p:nvPicPr>
        <p:blipFill rotWithShape="1">
          <a:blip r:embed="rId8">
            <a:extLst>
              <a:ext uri="{28A0092B-C50C-407E-A947-70E740481C1C}">
                <a14:useLocalDpi xmlns:a14="http://schemas.microsoft.com/office/drawing/2010/main" val="0"/>
              </a:ext>
            </a:extLst>
          </a:blip>
          <a:srcRect l="775" t="4906" r="51909" b="18403"/>
          <a:stretch/>
        </p:blipFill>
        <p:spPr>
          <a:xfrm>
            <a:off x="24481249" y="7127631"/>
            <a:ext cx="2744147" cy="2914574"/>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379" r="2566"/>
          <a:stretch/>
        </p:blipFill>
        <p:spPr>
          <a:xfrm>
            <a:off x="8961130" y="3253868"/>
            <a:ext cx="4818231" cy="3053544"/>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l="805" t="4941" r="6706" b="10111"/>
          <a:stretch/>
        </p:blipFill>
        <p:spPr>
          <a:xfrm>
            <a:off x="18595325" y="7113207"/>
            <a:ext cx="5863019" cy="2975357"/>
          </a:xfrm>
          <a:prstGeom prst="rect">
            <a:avLst/>
          </a:prstGeom>
        </p:spPr>
      </p:pic>
      <p:grpSp>
        <p:nvGrpSpPr>
          <p:cNvPr id="23" name="Group 22"/>
          <p:cNvGrpSpPr/>
          <p:nvPr/>
        </p:nvGrpSpPr>
        <p:grpSpPr>
          <a:xfrm>
            <a:off x="14990" y="-4950"/>
            <a:ext cx="32918400" cy="19480305"/>
            <a:chOff x="-40540" y="-135904"/>
            <a:chExt cx="32918400" cy="19320410"/>
          </a:xfrm>
        </p:grpSpPr>
        <p:sp>
          <p:nvSpPr>
            <p:cNvPr id="24" name="Rectangle 23"/>
            <p:cNvSpPr/>
            <p:nvPr/>
          </p:nvSpPr>
          <p:spPr bwMode="auto">
            <a:xfrm>
              <a:off x="620292" y="3266668"/>
              <a:ext cx="8099809" cy="15906452"/>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a:solidFill>
                  <a:srgbClr val="000000"/>
                </a:solidFill>
              </a:endParaRPr>
            </a:p>
          </p:txBody>
        </p:sp>
        <p:sp>
          <p:nvSpPr>
            <p:cNvPr id="25" name="Rectangle 24"/>
            <p:cNvSpPr/>
            <p:nvPr/>
          </p:nvSpPr>
          <p:spPr bwMode="auto">
            <a:xfrm>
              <a:off x="9232466" y="10929911"/>
              <a:ext cx="15240218" cy="8254595"/>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a:solidFill>
                  <a:srgbClr val="000000"/>
                </a:solidFill>
              </a:endParaRPr>
            </a:p>
          </p:txBody>
        </p:sp>
        <p:pic>
          <p:nvPicPr>
            <p:cNvPr id="27" name="Picture 26" descr="headline border.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540" y="-135904"/>
              <a:ext cx="32918400" cy="2966720"/>
            </a:xfrm>
            <a:prstGeom prst="rect">
              <a:avLst/>
            </a:prstGeom>
            <a:ln>
              <a:noFill/>
            </a:ln>
          </p:spPr>
        </p:pic>
        <p:sp>
          <p:nvSpPr>
            <p:cNvPr id="29" name="Rectangle 28"/>
            <p:cNvSpPr/>
            <p:nvPr/>
          </p:nvSpPr>
          <p:spPr bwMode="auto">
            <a:xfrm>
              <a:off x="24969644" y="10929911"/>
              <a:ext cx="7389845" cy="8254595"/>
            </a:xfrm>
            <a:prstGeom prst="rect">
              <a:avLst/>
            </a:prstGeom>
            <a:solidFill>
              <a:schemeClr val="bg1"/>
            </a:solidFill>
            <a:ln w="101600" cap="flat" cmpd="sng" algn="ctr">
              <a:solidFill>
                <a:srgbClr val="3B938B"/>
              </a:solidFill>
              <a:prstDash val="solid"/>
              <a:round/>
              <a:headEnd type="none" w="med" len="med"/>
              <a:tailEnd type="none" w="med" len="med"/>
            </a:ln>
            <a:effectLst/>
          </p:spPr>
          <p:txBody>
            <a:bodyPr vert="horz" wrap="square" lIns="61137" tIns="30568" rIns="61137" bIns="30568" numCol="1" rtlCol="0" anchor="t" anchorCtr="0" compatLnSpc="1">
              <a:prstTxWarp prst="textNoShape">
                <a:avLst/>
              </a:prstTxWarp>
            </a:bodyPr>
            <a:lstStyle/>
            <a:p>
              <a:pPr defTabSz="735424"/>
              <a:endParaRPr lang="en-US" sz="1900" dirty="0">
                <a:solidFill>
                  <a:srgbClr val="000000"/>
                </a:solidFill>
              </a:endParaRPr>
            </a:p>
          </p:txBody>
        </p:sp>
      </p:grpSp>
      <p:sp>
        <p:nvSpPr>
          <p:cNvPr id="4" name="TextBox 3"/>
          <p:cNvSpPr txBox="1"/>
          <p:nvPr/>
        </p:nvSpPr>
        <p:spPr>
          <a:xfrm>
            <a:off x="653158" y="333602"/>
            <a:ext cx="28121025" cy="2287573"/>
          </a:xfrm>
          <a:prstGeom prst="rect">
            <a:avLst/>
          </a:prstGeom>
          <a:noFill/>
        </p:spPr>
        <p:txBody>
          <a:bodyPr wrap="square" lIns="61127" tIns="30562" rIns="61127" bIns="30562" rtlCol="0" anchor="ctr" anchorCtr="0">
            <a:noAutofit/>
          </a:bodyPr>
          <a:lstStyle/>
          <a:p>
            <a:pPr defTabSz="2176650"/>
            <a:r>
              <a:rPr lang="en-US" sz="5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Great Lakes Restoration Initiative: Reassessment of Wildlife Reproduction and Health Impairments in the Saginaw Bay and River Raisin Areas of Concern and Grand Traverse Bay</a:t>
            </a:r>
            <a:endPar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defTabSz="2176650"/>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 A. </a:t>
            </a:r>
            <a:r>
              <a:rPr lang="en-US" sz="3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Grasman</a:t>
            </a: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 Bouma, S. Hughes, R. Warners, Department of Biology, Calvin College, Grand Rapids, MI</a:t>
            </a:r>
          </a:p>
          <a:p>
            <a:pPr defTabSz="2176650"/>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 </a:t>
            </a:r>
            <a:r>
              <a:rPr lang="en-US" sz="3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Annis</a:t>
            </a: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J. Moore, L</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Williams, U.S</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 Fish and Wildlife Service, Region 3, East Lansing, MI </a:t>
            </a: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6" name="TextBox 5"/>
          <p:cNvSpPr txBox="1"/>
          <p:nvPr/>
        </p:nvSpPr>
        <p:spPr>
          <a:xfrm>
            <a:off x="1965905" y="3153724"/>
            <a:ext cx="5934433"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Introduction</a:t>
            </a:r>
          </a:p>
        </p:txBody>
      </p:sp>
      <p:sp>
        <p:nvSpPr>
          <p:cNvPr id="8" name="TextBox 7"/>
          <p:cNvSpPr txBox="1"/>
          <p:nvPr/>
        </p:nvSpPr>
        <p:spPr>
          <a:xfrm>
            <a:off x="14008449" y="10776626"/>
            <a:ext cx="5934434"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Results and Discussion</a:t>
            </a:r>
          </a:p>
        </p:txBody>
      </p:sp>
      <p:sp>
        <p:nvSpPr>
          <p:cNvPr id="12" name="Rectangle 11"/>
          <p:cNvSpPr/>
          <p:nvPr/>
        </p:nvSpPr>
        <p:spPr>
          <a:xfrm>
            <a:off x="653158" y="3791770"/>
            <a:ext cx="8192796" cy="7617470"/>
          </a:xfrm>
          <a:prstGeom prst="rect">
            <a:avLst/>
          </a:prstGeom>
        </p:spPr>
        <p:txBody>
          <a:bodyPr wrap="square" lIns="183378" tIns="0" rIns="107296" bIns="0">
            <a:spAutoFit/>
          </a:bodyPr>
          <a:lstStyle/>
          <a:p>
            <a:r>
              <a:rPr lang="en-US" sz="1500" dirty="0" smtClean="0"/>
              <a:t>The Great Lakes have been polluted with organochlorines such as polychlorinated biphenyls (PCBs) and chlorinated dioxins since the late 1950s. Increased rates of mortality and deformities in </a:t>
            </a:r>
            <a:r>
              <a:rPr lang="en-US" sz="1500" dirty="0" err="1" smtClean="0"/>
              <a:t>waterbirds</a:t>
            </a:r>
            <a:r>
              <a:rPr lang="en-US" sz="1500" dirty="0" smtClean="0"/>
              <a:t> that inhabit the Great Lakes ecosystems were first noticed in the early 1970’s (Grasman et al, 1998). Since then, PCBs exhibited a strong correlation to a serious chick edema disease in chickens and a similar illness called GLEMEDS (Great Lakes Embryo Mortality, Edema, and Deformities Syndrome) in fish-eating birds (Gilbertson et al, 1991). </a:t>
            </a:r>
            <a:r>
              <a:rPr lang="en-US" sz="1500" dirty="0" err="1" smtClean="0"/>
              <a:t>Dichlorodiphenyltrichlorethane</a:t>
            </a:r>
            <a:r>
              <a:rPr lang="en-US" sz="1500" dirty="0" smtClean="0"/>
              <a:t> (DDT), an organochlorine, and its breakdown product </a:t>
            </a:r>
            <a:r>
              <a:rPr lang="en-US" sz="1500" dirty="0" err="1" smtClean="0"/>
              <a:t>dichlorodiphenyldichlorethylene</a:t>
            </a:r>
            <a:r>
              <a:rPr lang="en-US" sz="1500" dirty="0" smtClean="0"/>
              <a:t> (DDE) have been shown to induce eggshell thinning in many species of Great Lakes </a:t>
            </a:r>
            <a:r>
              <a:rPr lang="en-US" sz="1500" dirty="0" err="1" smtClean="0"/>
              <a:t>waterbirds</a:t>
            </a:r>
            <a:r>
              <a:rPr lang="en-US" sz="1500" dirty="0" smtClean="0"/>
              <a:t> (Grasman et al, 1998). </a:t>
            </a:r>
            <a:r>
              <a:rPr lang="en-US" sz="1500" dirty="0"/>
              <a:t>In previous studies, </a:t>
            </a:r>
            <a:r>
              <a:rPr lang="en-US" sz="1500" dirty="0" smtClean="0"/>
              <a:t>areas </a:t>
            </a:r>
            <a:r>
              <a:rPr lang="en-US" sz="1500" dirty="0"/>
              <a:t>with higher concentrations of organochlorines had </a:t>
            </a:r>
            <a:r>
              <a:rPr lang="en-US" sz="1500" dirty="0" smtClean="0"/>
              <a:t>birds with suppressed </a:t>
            </a:r>
            <a:r>
              <a:rPr lang="en-US" sz="1500" dirty="0"/>
              <a:t>T cell-mediated immune responses compared to birds at reference sites (Grasman et al., 1996</a:t>
            </a:r>
            <a:r>
              <a:rPr lang="en-US" sz="1500" dirty="0" smtClean="0"/>
              <a:t>).</a:t>
            </a:r>
          </a:p>
          <a:p>
            <a:endParaRPr lang="en-US" sz="1500" dirty="0" smtClean="0"/>
          </a:p>
          <a:p>
            <a:r>
              <a:rPr lang="en-US" sz="1500" dirty="0" smtClean="0"/>
              <a:t>The Great Lakes Water Quality Agreement was created in 1972 by the United States and Canada in order to effectively treat and assess the health of the Great Lakes. Since then, the agreement has expanded to include 14 Beneficial Use Impairments, or specific guidelines, to designate and maintain Areas of Concern (AOCs). (Environment Canada, 2013) AOCs are distinguished by severe degradation and/or high contamination of its ecosystem. As part of the US Fish and Wildlife Service’s efforts under the broader Great Lakes Restoration Initiative, the current study monitors the river Raisin AOC and Saginaw Bay AOC. In particular, the study focuses on  two Beneficial Use Impairments: 1.) Degradation of fish and wildlife populations and 2.) Bird/animal deformities or reproduction problems.  In 2014 an unusual combination of contaminants - a high level of dioxin toxic equivalents (TEQs), relatively low concentration of PCBs, and high level of DDE -was detected at Bellow Island in Grand Traverse Bay and resulted in its addition to the study. </a:t>
            </a:r>
          </a:p>
          <a:p>
            <a:endParaRPr lang="en-US" sz="1500" dirty="0" smtClean="0"/>
          </a:p>
          <a:p>
            <a:r>
              <a:rPr lang="en-US" sz="1500" dirty="0" smtClean="0"/>
              <a:t>This study reexamines the reproduction, growth, and immunological responses of colonial </a:t>
            </a:r>
            <a:r>
              <a:rPr lang="en-US" sz="1500" dirty="0" err="1" smtClean="0"/>
              <a:t>waterbirds</a:t>
            </a:r>
            <a:r>
              <a:rPr lang="en-US" sz="1500" dirty="0" smtClean="0"/>
              <a:t> (</a:t>
            </a:r>
            <a:r>
              <a:rPr lang="en-US" sz="1500" dirty="0"/>
              <a:t>h</a:t>
            </a:r>
            <a:r>
              <a:rPr lang="en-US" sz="1500" dirty="0" smtClean="0"/>
              <a:t>erring gulls, Caspian Terns, and black-crowned </a:t>
            </a:r>
            <a:r>
              <a:rPr lang="en-US" sz="1500" dirty="0"/>
              <a:t>n</a:t>
            </a:r>
            <a:r>
              <a:rPr lang="en-US" sz="1500" dirty="0" smtClean="0"/>
              <a:t>ight herons) in the Great Lakes to evaluate the effect of organochlorides. Embryonic mortality, deformities, reproductive success, growth, T cell-mediated immune function (</a:t>
            </a:r>
            <a:r>
              <a:rPr lang="en-US" sz="1500" dirty="0" err="1" smtClean="0"/>
              <a:t>phytohemagglutanin</a:t>
            </a:r>
            <a:r>
              <a:rPr lang="en-US" sz="1500" dirty="0" smtClean="0"/>
              <a:t> (PHA) skin test), and antibody response (sheep red blood cell (SRBC) test) are all techniques used in this study to observe and analyze the health of the birds and in turn, the health of the ecosystems. The PHA skin test and the SRBC test are well known measures of immune function in avian test subjects (Grasman, 2002). The ecological relevance of these two tests has been demonstrated by studies showing that wild songbirds with higher immune responses have higher rates of survival and dispersal into new areas (Moeller and </a:t>
            </a:r>
            <a:r>
              <a:rPr lang="en-US" sz="1500" dirty="0" err="1" smtClean="0"/>
              <a:t>Saino</a:t>
            </a:r>
            <a:r>
              <a:rPr lang="en-US" sz="1500" dirty="0" smtClean="0"/>
              <a:t>, 2004; Moeller and </a:t>
            </a:r>
            <a:r>
              <a:rPr lang="en-US" sz="1500" dirty="0" err="1" smtClean="0"/>
              <a:t>Cassey</a:t>
            </a:r>
            <a:r>
              <a:rPr lang="en-US" sz="1500" dirty="0" smtClean="0"/>
              <a:t>, 2004). </a:t>
            </a:r>
            <a:endParaRPr lang="en-US" sz="1500" dirty="0"/>
          </a:p>
        </p:txBody>
      </p:sp>
      <p:sp>
        <p:nvSpPr>
          <p:cNvPr id="13" name="Rectangle 12"/>
          <p:cNvSpPr/>
          <p:nvPr/>
        </p:nvSpPr>
        <p:spPr>
          <a:xfrm>
            <a:off x="675822" y="10817262"/>
            <a:ext cx="8170131" cy="8186857"/>
          </a:xfrm>
          <a:prstGeom prst="rect">
            <a:avLst/>
          </a:prstGeom>
        </p:spPr>
        <p:txBody>
          <a:bodyPr wrap="square" lIns="183378" tIns="0" rIns="183378" bIns="0" numCol="1">
            <a:spAutoFit/>
          </a:bodyPr>
          <a:lstStyle/>
          <a:p>
            <a:pPr>
              <a:spcAft>
                <a:spcPts val="0"/>
              </a:spcAft>
            </a:pPr>
            <a:endParaRPr lang="en-US" sz="1400" dirty="0" smtClean="0"/>
          </a:p>
          <a:p>
            <a:pPr>
              <a:spcAft>
                <a:spcPts val="0"/>
              </a:spcAft>
            </a:pPr>
            <a:endParaRPr lang="en-US" sz="1400" b="1" dirty="0"/>
          </a:p>
          <a:p>
            <a:pPr>
              <a:spcAft>
                <a:spcPts val="0"/>
              </a:spcAft>
            </a:pPr>
            <a:endParaRPr lang="en-US" sz="1400" b="1" dirty="0" smtClean="0"/>
          </a:p>
          <a:p>
            <a:pPr>
              <a:spcAft>
                <a:spcPts val="0"/>
              </a:spcAft>
            </a:pPr>
            <a:endParaRPr lang="en-US" sz="1400" b="1" dirty="0"/>
          </a:p>
          <a:p>
            <a:pPr>
              <a:spcAft>
                <a:spcPts val="0"/>
              </a:spcAft>
            </a:pPr>
            <a:endParaRPr lang="en-US" sz="1400" b="1" dirty="0" smtClean="0"/>
          </a:p>
          <a:p>
            <a:pPr>
              <a:spcAft>
                <a:spcPts val="0"/>
              </a:spcAft>
            </a:pPr>
            <a:endParaRPr lang="en-US" sz="1400" b="1" dirty="0"/>
          </a:p>
          <a:p>
            <a:pPr>
              <a:spcAft>
                <a:spcPts val="0"/>
              </a:spcAft>
            </a:pPr>
            <a:endParaRPr lang="en-US" sz="1400" b="1" dirty="0" smtClean="0"/>
          </a:p>
          <a:p>
            <a:pPr>
              <a:spcAft>
                <a:spcPts val="0"/>
              </a:spcAft>
            </a:pPr>
            <a:endParaRPr lang="en-US" sz="1400" b="1" dirty="0"/>
          </a:p>
          <a:p>
            <a:pPr>
              <a:spcAft>
                <a:spcPts val="0"/>
              </a:spcAft>
            </a:pPr>
            <a:endParaRPr lang="en-US" sz="1400" b="1" dirty="0" smtClean="0"/>
          </a:p>
          <a:p>
            <a:pPr>
              <a:spcAft>
                <a:spcPts val="0"/>
              </a:spcAft>
            </a:pPr>
            <a:endParaRPr lang="en-US" sz="1400" b="1" dirty="0"/>
          </a:p>
          <a:p>
            <a:pPr>
              <a:spcAft>
                <a:spcPts val="0"/>
              </a:spcAft>
            </a:pPr>
            <a:endParaRPr lang="en-US" sz="1400" b="1" dirty="0" smtClean="0"/>
          </a:p>
          <a:p>
            <a:endParaRPr lang="en-US" sz="1400" b="1" dirty="0"/>
          </a:p>
          <a:p>
            <a:endParaRPr lang="en-US" sz="1400" b="1" dirty="0" smtClean="0"/>
          </a:p>
          <a:p>
            <a:endParaRPr lang="en-US" sz="1400" b="1" dirty="0"/>
          </a:p>
          <a:p>
            <a:r>
              <a:rPr lang="en-US" sz="1400" b="1" dirty="0" smtClean="0"/>
              <a:t>Embryonic </a:t>
            </a:r>
            <a:r>
              <a:rPr lang="en-US" sz="1400" b="1" dirty="0"/>
              <a:t>Nonviability</a:t>
            </a:r>
            <a:endParaRPr lang="en-US" sz="1400" dirty="0"/>
          </a:p>
          <a:p>
            <a:pPr marL="285750" indent="-285750">
              <a:buFont typeface="Arial" panose="020B0604020202020204" pitchFamily="34" charset="0"/>
              <a:buChar char="•"/>
            </a:pPr>
            <a:r>
              <a:rPr lang="en-US" sz="1400" dirty="0"/>
              <a:t>H</a:t>
            </a:r>
            <a:r>
              <a:rPr lang="en-US" sz="1400" dirty="0" smtClean="0"/>
              <a:t>erring </a:t>
            </a:r>
            <a:r>
              <a:rPr lang="en-US" sz="1400" dirty="0"/>
              <a:t>G</a:t>
            </a:r>
            <a:r>
              <a:rPr lang="en-US" sz="1400" dirty="0" smtClean="0"/>
              <a:t>ull nests containing one to two eggs were </a:t>
            </a:r>
            <a:r>
              <a:rPr lang="en-US" sz="1400" dirty="0"/>
              <a:t>marked during laying. E</a:t>
            </a:r>
            <a:r>
              <a:rPr lang="en-US" sz="1400" dirty="0" smtClean="0"/>
              <a:t>mbryonic </a:t>
            </a:r>
            <a:r>
              <a:rPr lang="en-US" sz="1400" dirty="0"/>
              <a:t>viability </a:t>
            </a:r>
            <a:r>
              <a:rPr lang="en-US" sz="1400" dirty="0" smtClean="0"/>
              <a:t>was </a:t>
            </a:r>
            <a:r>
              <a:rPr lang="en-US" sz="1400" dirty="0"/>
              <a:t>assessed </a:t>
            </a:r>
            <a:r>
              <a:rPr lang="en-US" sz="1400" dirty="0" smtClean="0"/>
              <a:t>during </a:t>
            </a:r>
            <a:r>
              <a:rPr lang="en-US" sz="1400" dirty="0"/>
              <a:t>mid incubation (21 days</a:t>
            </a:r>
            <a:r>
              <a:rPr lang="en-US" sz="1400" dirty="0" smtClean="0"/>
              <a:t>) </a:t>
            </a:r>
            <a:r>
              <a:rPr lang="en-US" sz="1400" dirty="0"/>
              <a:t>using an </a:t>
            </a:r>
            <a:r>
              <a:rPr lang="en-US" sz="1400" dirty="0" err="1"/>
              <a:t>Avitronics</a:t>
            </a:r>
            <a:r>
              <a:rPr lang="en-US" sz="1400" dirty="0"/>
              <a:t> Digital Egg Monitor (Cornwall England</a:t>
            </a:r>
            <a:r>
              <a:rPr lang="en-US" sz="1400" dirty="0" smtClean="0"/>
              <a:t>) </a:t>
            </a:r>
            <a:r>
              <a:rPr lang="en-US" sz="1400" dirty="0"/>
              <a:t>which measures the embryo's heart </a:t>
            </a:r>
            <a:r>
              <a:rPr lang="en-US" sz="1400" dirty="0" smtClean="0"/>
              <a:t>rate and movement. </a:t>
            </a:r>
            <a:r>
              <a:rPr lang="en-US" sz="1400" dirty="0"/>
              <a:t>Nonviable eggs were </a:t>
            </a:r>
            <a:r>
              <a:rPr lang="en-US" sz="1400" dirty="0" smtClean="0"/>
              <a:t>opened and inspected </a:t>
            </a:r>
            <a:r>
              <a:rPr lang="en-US" sz="1400" dirty="0"/>
              <a:t>to </a:t>
            </a:r>
            <a:r>
              <a:rPr lang="en-US" sz="1400" dirty="0" smtClean="0"/>
              <a:t>identify </a:t>
            </a:r>
            <a:r>
              <a:rPr lang="en-US" sz="1400" dirty="0"/>
              <a:t>stage of development</a:t>
            </a:r>
            <a:r>
              <a:rPr lang="en-US" sz="1400" dirty="0" smtClean="0"/>
              <a:t>, deformities or infertility. </a:t>
            </a:r>
            <a:endParaRPr lang="en-US" sz="1400" dirty="0"/>
          </a:p>
          <a:p>
            <a:r>
              <a:rPr lang="en-US" sz="1400" b="1" dirty="0"/>
              <a:t>Growth and Reproductive Success</a:t>
            </a:r>
            <a:endParaRPr lang="en-US" sz="1400" dirty="0"/>
          </a:p>
          <a:p>
            <a:pPr marL="285750" indent="-285750">
              <a:buFont typeface="Arial" panose="020B0604020202020204" pitchFamily="34" charset="0"/>
              <a:buChar char="•"/>
            </a:pPr>
            <a:r>
              <a:rPr lang="en-US" sz="1400" dirty="0" smtClean="0"/>
              <a:t>Body </a:t>
            </a:r>
            <a:r>
              <a:rPr lang="en-US" sz="1400" dirty="0"/>
              <a:t>mass and size measurements </a:t>
            </a:r>
            <a:r>
              <a:rPr lang="en-US" sz="1400" dirty="0" smtClean="0"/>
              <a:t>are </a:t>
            </a:r>
            <a:r>
              <a:rPr lang="en-US" sz="1400" dirty="0"/>
              <a:t>taken at 3 and 4 weeks of age in order to </a:t>
            </a:r>
            <a:r>
              <a:rPr lang="en-US" sz="1400" dirty="0" smtClean="0"/>
              <a:t>evaluate </a:t>
            </a:r>
            <a:r>
              <a:rPr lang="en-US" sz="1400" dirty="0"/>
              <a:t>the </a:t>
            </a:r>
            <a:r>
              <a:rPr lang="en-US" sz="1400" dirty="0" smtClean="0"/>
              <a:t>average growth (or degradation) rate of </a:t>
            </a:r>
            <a:r>
              <a:rPr lang="en-US" sz="1400" dirty="0"/>
              <a:t>chicks in the colonies. </a:t>
            </a:r>
          </a:p>
          <a:p>
            <a:pPr marL="285750" indent="-285750">
              <a:buFont typeface="Arial" panose="020B0604020202020204" pitchFamily="34" charset="0"/>
              <a:buChar char="•"/>
            </a:pPr>
            <a:r>
              <a:rPr lang="en-US" sz="1400" dirty="0"/>
              <a:t>Chick productivity </a:t>
            </a:r>
            <a:r>
              <a:rPr lang="en-US" sz="1400" dirty="0" smtClean="0"/>
              <a:t>within the enclosures is </a:t>
            </a:r>
            <a:r>
              <a:rPr lang="en-US" sz="1400" dirty="0"/>
              <a:t>measured by counting the number of chicks alive at </a:t>
            </a:r>
            <a:r>
              <a:rPr lang="en-US" sz="1400" dirty="0" smtClean="0"/>
              <a:t>three </a:t>
            </a:r>
            <a:r>
              <a:rPr lang="en-US" sz="1400" dirty="0"/>
              <a:t>weeks divided by the number of </a:t>
            </a:r>
            <a:r>
              <a:rPr lang="en-US" sz="1400" dirty="0" smtClean="0"/>
              <a:t>nests enclosed.</a:t>
            </a:r>
          </a:p>
          <a:p>
            <a:r>
              <a:rPr lang="en-US" sz="1400" b="1" dirty="0" smtClean="0"/>
              <a:t>Immune </a:t>
            </a:r>
            <a:r>
              <a:rPr lang="en-US" sz="1400" b="1" dirty="0"/>
              <a:t>Function</a:t>
            </a:r>
            <a:endParaRPr lang="en-US" sz="1400" dirty="0"/>
          </a:p>
          <a:p>
            <a:pPr marL="285750" indent="-285750">
              <a:buFont typeface="Arial" panose="020B0604020202020204" pitchFamily="34" charset="0"/>
              <a:buChar char="•"/>
            </a:pPr>
            <a:r>
              <a:rPr lang="en-US" sz="1400" i="1" dirty="0"/>
              <a:t>T-cell mediated immune </a:t>
            </a:r>
            <a:r>
              <a:rPr lang="en-US" sz="1400" i="1" dirty="0" smtClean="0"/>
              <a:t>test: </a:t>
            </a:r>
            <a:r>
              <a:rPr lang="en-US" sz="1400" dirty="0" smtClean="0"/>
              <a:t>The initial wing web thickness of three </a:t>
            </a:r>
            <a:r>
              <a:rPr lang="en-US" sz="1400" dirty="0"/>
              <a:t>week </a:t>
            </a:r>
            <a:r>
              <a:rPr lang="en-US" sz="1400" dirty="0" smtClean="0"/>
              <a:t>gulls and terns and two </a:t>
            </a:r>
            <a:r>
              <a:rPr lang="en-US" sz="1400" dirty="0"/>
              <a:t>week </a:t>
            </a:r>
            <a:r>
              <a:rPr lang="en-US" sz="1400" dirty="0" smtClean="0"/>
              <a:t>herons is measured with pressure sensitive calipers. The chicks are then </a:t>
            </a:r>
            <a:r>
              <a:rPr lang="en-US" sz="1400" dirty="0"/>
              <a:t>injected with </a:t>
            </a:r>
            <a:r>
              <a:rPr lang="en-US" sz="1400" dirty="0" smtClean="0"/>
              <a:t>a lymphocyte activator, Phytohemagglutinin (PHA) in </a:t>
            </a:r>
            <a:r>
              <a:rPr lang="en-US" sz="1400" dirty="0"/>
              <a:t>phosphate buffered saline (PBS</a:t>
            </a:r>
            <a:r>
              <a:rPr lang="en-US" sz="1400" dirty="0" smtClean="0"/>
              <a:t>), </a:t>
            </a:r>
            <a:r>
              <a:rPr lang="en-US" sz="1400" dirty="0"/>
              <a:t>in one wing web and a placebo of PBS in the </a:t>
            </a:r>
            <a:r>
              <a:rPr lang="en-US" sz="1400" dirty="0" smtClean="0"/>
              <a:t>other. 24 hours after the initial injection, the wing web thickness is measured a second time to quantify the T cell-mediated response. </a:t>
            </a:r>
            <a:r>
              <a:rPr lang="en-US" sz="1400" dirty="0"/>
              <a:t>The PHA stimulation </a:t>
            </a:r>
            <a:r>
              <a:rPr lang="en-US" sz="1400" dirty="0" smtClean="0"/>
              <a:t>index is a measure of the difference between the </a:t>
            </a:r>
            <a:r>
              <a:rPr lang="en-US" sz="1400" dirty="0"/>
              <a:t>change in the PHA wing web </a:t>
            </a:r>
            <a:r>
              <a:rPr lang="en-US" sz="1400" dirty="0" smtClean="0"/>
              <a:t>and </a:t>
            </a:r>
            <a:r>
              <a:rPr lang="en-US" sz="1400" dirty="0"/>
              <a:t>the change in the </a:t>
            </a:r>
            <a:r>
              <a:rPr lang="en-US" sz="1400" dirty="0" smtClean="0"/>
              <a:t>PBS (placebo) </a:t>
            </a:r>
            <a:r>
              <a:rPr lang="en-US" sz="1400" dirty="0"/>
              <a:t>wing web </a:t>
            </a:r>
            <a:r>
              <a:rPr lang="en-US" sz="1400" dirty="0" smtClean="0"/>
              <a:t>thickness</a:t>
            </a:r>
            <a:r>
              <a:rPr lang="en-US" sz="1400" dirty="0">
                <a:solidFill>
                  <a:srgbClr val="000000"/>
                </a:solidFill>
              </a:rPr>
              <a:t> (Grasman et al. 1996)</a:t>
            </a:r>
            <a:r>
              <a:rPr lang="en-US" sz="1400" dirty="0" smtClean="0"/>
              <a:t>.</a:t>
            </a:r>
            <a:endParaRPr lang="en-US" sz="1400" dirty="0"/>
          </a:p>
          <a:p>
            <a:pPr marL="285750" indent="-285750">
              <a:buFont typeface="Arial" panose="020B0604020202020204" pitchFamily="34" charset="0"/>
              <a:buChar char="•"/>
            </a:pPr>
            <a:r>
              <a:rPr lang="en-US" sz="1400" i="1" dirty="0"/>
              <a:t>Antibody response </a:t>
            </a:r>
            <a:r>
              <a:rPr lang="en-US" sz="1400" i="1" dirty="0" smtClean="0"/>
              <a:t>test:</a:t>
            </a:r>
            <a:r>
              <a:rPr lang="en-US" sz="1400" dirty="0" smtClean="0"/>
              <a:t> A </a:t>
            </a:r>
            <a:r>
              <a:rPr lang="en-US" sz="1400" dirty="0"/>
              <a:t>sheep red blood cell (SRBC) suspension </a:t>
            </a:r>
            <a:r>
              <a:rPr lang="en-US" sz="1400" dirty="0" smtClean="0"/>
              <a:t>is </a:t>
            </a:r>
            <a:r>
              <a:rPr lang="en-US" sz="1400" dirty="0"/>
              <a:t>injected into the wing of </a:t>
            </a:r>
            <a:r>
              <a:rPr lang="en-US" sz="1400" dirty="0" smtClean="0"/>
              <a:t>three </a:t>
            </a:r>
            <a:r>
              <a:rPr lang="en-US" sz="1400" dirty="0"/>
              <a:t>week old chicks to </a:t>
            </a:r>
            <a:r>
              <a:rPr lang="en-US" sz="1400" dirty="0" smtClean="0"/>
              <a:t>trigger </a:t>
            </a:r>
            <a:r>
              <a:rPr lang="en-US" sz="1400" dirty="0"/>
              <a:t>antibody production. The </a:t>
            </a:r>
            <a:r>
              <a:rPr lang="en-US" sz="1400" dirty="0" err="1"/>
              <a:t>hemagglutination</a:t>
            </a:r>
            <a:r>
              <a:rPr lang="en-US" sz="1400" dirty="0"/>
              <a:t> assay </a:t>
            </a:r>
            <a:r>
              <a:rPr lang="en-US" sz="1400" dirty="0" smtClean="0"/>
              <a:t>is</a:t>
            </a:r>
            <a:r>
              <a:rPr lang="en-US" sz="1400" dirty="0"/>
              <a:t> </a:t>
            </a:r>
            <a:r>
              <a:rPr lang="en-US" sz="1400" dirty="0" smtClean="0"/>
              <a:t>done using </a:t>
            </a:r>
            <a:r>
              <a:rPr lang="en-US" sz="1400" dirty="0"/>
              <a:t>plasma from </a:t>
            </a:r>
            <a:r>
              <a:rPr lang="en-US" sz="1400" dirty="0" smtClean="0"/>
              <a:t>four </a:t>
            </a:r>
            <a:r>
              <a:rPr lang="en-US" sz="1400" dirty="0"/>
              <a:t>week old chicks by serial dilutions with addition of SRBCs. Total antibody response titer value i</a:t>
            </a:r>
            <a:r>
              <a:rPr lang="en-US" sz="1400" dirty="0" smtClean="0"/>
              <a:t>s </a:t>
            </a:r>
            <a:r>
              <a:rPr lang="en-US" sz="1400" dirty="0"/>
              <a:t>determined as the highest dilution where agglutination formed between the antigen and antibody. IgG antibody response was assessed by denaturing IgM antibodies with 2-mercaptoethanol prior to the addition of </a:t>
            </a:r>
            <a:r>
              <a:rPr lang="en-US" sz="1400" dirty="0" smtClean="0"/>
              <a:t>SRBCs</a:t>
            </a:r>
            <a:r>
              <a:rPr lang="en-US" sz="1400" dirty="0">
                <a:solidFill>
                  <a:srgbClr val="000000"/>
                </a:solidFill>
              </a:rPr>
              <a:t> (Grasman et al. 1996)</a:t>
            </a:r>
            <a:r>
              <a:rPr lang="en-US" sz="1400" dirty="0" smtClean="0"/>
              <a:t>.</a:t>
            </a:r>
            <a:endParaRPr lang="en-US" sz="1400" dirty="0"/>
          </a:p>
        </p:txBody>
      </p:sp>
      <p:sp>
        <p:nvSpPr>
          <p:cNvPr id="16" name="Text Box 23"/>
          <p:cNvSpPr txBox="1">
            <a:spLocks noChangeArrowheads="1"/>
          </p:cNvSpPr>
          <p:nvPr/>
        </p:nvSpPr>
        <p:spPr bwMode="auto">
          <a:xfrm>
            <a:off x="9194174" y="11493031"/>
            <a:ext cx="7650585" cy="7879080"/>
          </a:xfrm>
          <a:prstGeom prst="rect">
            <a:avLst/>
          </a:prstGeom>
          <a:noFill/>
          <a:ln w="9525">
            <a:noFill/>
            <a:miter lim="800000"/>
            <a:headEnd/>
            <a:tailEnd/>
          </a:ln>
        </p:spPr>
        <p:txBody>
          <a:bodyPr wrap="square" lIns="305258" tIns="0" rIns="107296" bIns="0">
            <a:spAutoFit/>
          </a:bodyPr>
          <a:lstStyle/>
          <a:p>
            <a:r>
              <a:rPr lang="en-US" sz="1500" b="1" dirty="0"/>
              <a:t>Embryonic </a:t>
            </a:r>
            <a:r>
              <a:rPr lang="en-US" sz="1500" b="1" dirty="0" err="1"/>
              <a:t>Nonviability</a:t>
            </a:r>
            <a:r>
              <a:rPr lang="en-US" sz="1500" b="1" dirty="0"/>
              <a:t> and Deformities </a:t>
            </a:r>
            <a:endParaRPr lang="en-US" sz="1500" b="1" dirty="0" smtClean="0"/>
          </a:p>
          <a:p>
            <a:r>
              <a:rPr lang="en-US" sz="1500" dirty="0" smtClean="0"/>
              <a:t>Embryonic </a:t>
            </a:r>
            <a:r>
              <a:rPr lang="en-US" sz="1500" dirty="0" err="1"/>
              <a:t>nonviability</a:t>
            </a:r>
            <a:r>
              <a:rPr lang="en-US" sz="1500" dirty="0"/>
              <a:t> rates in late incubation herring gull eggs were elevated at Monroe in the River Raisin AOC (multi-year rate of </a:t>
            </a:r>
            <a:r>
              <a:rPr lang="en-US" sz="1500" dirty="0" smtClean="0"/>
              <a:t>8.9%) </a:t>
            </a:r>
            <a:r>
              <a:rPr lang="en-US" sz="1500" dirty="0"/>
              <a:t>and both sites in the Saginaw Bay AOC (SB CDF: </a:t>
            </a:r>
            <a:r>
              <a:rPr lang="en-US" sz="1500" dirty="0" smtClean="0"/>
              <a:t>6.4% </a:t>
            </a:r>
            <a:r>
              <a:rPr lang="en-US" sz="1500" dirty="0"/>
              <a:t>and Little Charity Island: </a:t>
            </a:r>
            <a:r>
              <a:rPr lang="en-US" sz="1500" dirty="0" smtClean="0"/>
              <a:t>6.1%) </a:t>
            </a:r>
            <a:r>
              <a:rPr lang="en-US" sz="1500" dirty="0"/>
              <a:t>as compared to the reference site at the Pipe Island Twins </a:t>
            </a:r>
            <a:r>
              <a:rPr lang="en-US" sz="1500" dirty="0" smtClean="0"/>
              <a:t>(3.0%) </a:t>
            </a:r>
            <a:r>
              <a:rPr lang="en-US" sz="1500" dirty="0"/>
              <a:t>(Fig. 2). Other reference sites in studies by Craig Herbert of Environment Canada showed a </a:t>
            </a:r>
            <a:r>
              <a:rPr lang="en-US" sz="1500" dirty="0" err="1"/>
              <a:t>nonviability</a:t>
            </a:r>
            <a:r>
              <a:rPr lang="en-US" sz="1500" dirty="0"/>
              <a:t> rate of less than 2% (personal communication). Infertility was the primary contributor to </a:t>
            </a:r>
            <a:r>
              <a:rPr lang="en-US" sz="1500" dirty="0" err="1"/>
              <a:t>nonviability</a:t>
            </a:r>
            <a:r>
              <a:rPr lang="en-US" sz="1500" dirty="0"/>
              <a:t> at the Pipe Island Twins reference site and substantially affected </a:t>
            </a:r>
            <a:r>
              <a:rPr lang="en-US" sz="1500" dirty="0" err="1"/>
              <a:t>nonviability</a:t>
            </a:r>
            <a:r>
              <a:rPr lang="en-US" sz="1500" dirty="0"/>
              <a:t> at all AOC colonies. The River Raisin and Saginaw Bay AOCs had more failure during development than other sites. Crossed-bill deformities were found </a:t>
            </a:r>
            <a:r>
              <a:rPr lang="en-US" sz="1500" dirty="0" smtClean="0"/>
              <a:t>in three </a:t>
            </a:r>
            <a:r>
              <a:rPr lang="en-US" sz="1500" dirty="0"/>
              <a:t>herring gull chicks at the River Raisin AOC during 2012 (7mm offset of the upper and lower bill), 2013(4mm </a:t>
            </a:r>
            <a:r>
              <a:rPr lang="en-US" sz="1500" dirty="0" smtClean="0"/>
              <a:t>offset) </a:t>
            </a:r>
            <a:r>
              <a:rPr lang="en-US" sz="1500" dirty="0"/>
              <a:t>, </a:t>
            </a:r>
            <a:r>
              <a:rPr lang="en-US" sz="1500" dirty="0" smtClean="0"/>
              <a:t>and 2016 (__mm offset; fig. 3a) and a Caspian tern chick at the Saginaw bay AOC (__mm offset</a:t>
            </a:r>
            <a:r>
              <a:rPr lang="en-US" sz="1500" dirty="0"/>
              <a:t>;</a:t>
            </a:r>
            <a:r>
              <a:rPr lang="en-US" sz="1500" dirty="0" smtClean="0"/>
              <a:t> fig. 3b). </a:t>
            </a:r>
            <a:r>
              <a:rPr lang="en-US" sz="1500" dirty="0"/>
              <a:t>Embryonic </a:t>
            </a:r>
            <a:r>
              <a:rPr lang="en-US" sz="1500" dirty="0" err="1"/>
              <a:t>nonviability</a:t>
            </a:r>
            <a:r>
              <a:rPr lang="en-US" sz="1500" dirty="0"/>
              <a:t> and deformities such as crossed bills are characteristic of GLEMEDS and are associated with exposure to PCBs and dioxins (Gilbertson et al. 1991, Grasman et al., 1998</a:t>
            </a:r>
            <a:r>
              <a:rPr lang="en-US" sz="1500" dirty="0" smtClean="0"/>
              <a:t>).</a:t>
            </a:r>
          </a:p>
          <a:p>
            <a:endParaRPr lang="en-US" sz="1500" b="1" dirty="0" smtClean="0">
              <a:solidFill>
                <a:srgbClr val="000000"/>
              </a:solidFill>
            </a:endParaRPr>
          </a:p>
          <a:p>
            <a:r>
              <a:rPr lang="en-US" sz="1500" b="1" dirty="0" smtClean="0">
                <a:solidFill>
                  <a:srgbClr val="000000"/>
                </a:solidFill>
              </a:rPr>
              <a:t>Reproductive </a:t>
            </a:r>
            <a:r>
              <a:rPr lang="en-US" sz="1500" b="1" dirty="0">
                <a:solidFill>
                  <a:srgbClr val="000000"/>
                </a:solidFill>
              </a:rPr>
              <a:t>Success</a:t>
            </a:r>
            <a:endParaRPr lang="en-US" sz="1500" dirty="0"/>
          </a:p>
          <a:p>
            <a:r>
              <a:rPr lang="en-US" sz="1500" dirty="0" smtClean="0"/>
              <a:t>While </a:t>
            </a:r>
            <a:r>
              <a:rPr lang="en-US" sz="1500" dirty="0"/>
              <a:t>chick productivity was consistently high at the reference colonies, reproductive success was substantially lower at some AOC colonies in some years. Stable herring gull populations usually produce at least 0.75 chicks/nest (</a:t>
            </a:r>
            <a:r>
              <a:rPr lang="en-US" sz="1500" dirty="0" err="1"/>
              <a:t>Kadlec</a:t>
            </a:r>
            <a:r>
              <a:rPr lang="en-US" sz="1500" dirty="0"/>
              <a:t> &amp; Drury 1968). The reference site on Pipe Island Twins produced </a:t>
            </a:r>
            <a:r>
              <a:rPr lang="en-US" sz="1500" dirty="0" smtClean="0"/>
              <a:t>1-1.45 </a:t>
            </a:r>
            <a:r>
              <a:rPr lang="en-US" sz="1500" dirty="0"/>
              <a:t>chicks/nest between 2011 and </a:t>
            </a:r>
            <a:r>
              <a:rPr lang="en-US" sz="1500" dirty="0" smtClean="0"/>
              <a:t>2016. </a:t>
            </a:r>
            <a:r>
              <a:rPr lang="en-US" sz="1500" dirty="0"/>
              <a:t>In </a:t>
            </a:r>
            <a:r>
              <a:rPr lang="en-US" sz="1500" dirty="0" smtClean="0"/>
              <a:t>2010-16, </a:t>
            </a:r>
            <a:r>
              <a:rPr lang="en-US" sz="1500" dirty="0"/>
              <a:t>gulls in the Saginaw Bay AOC were stable (0.75- </a:t>
            </a:r>
            <a:r>
              <a:rPr lang="en-US" sz="1500" dirty="0" smtClean="0"/>
              <a:t>2.46 </a:t>
            </a:r>
            <a:r>
              <a:rPr lang="en-US" sz="1500" dirty="0"/>
              <a:t>chicks/nest), but in one of </a:t>
            </a:r>
            <a:r>
              <a:rPr lang="en-US" sz="1500" dirty="0" smtClean="0"/>
              <a:t>seven </a:t>
            </a:r>
            <a:r>
              <a:rPr lang="en-US" sz="1500" dirty="0"/>
              <a:t>years at SB CDF and two of </a:t>
            </a:r>
            <a:r>
              <a:rPr lang="en-US" sz="1500" dirty="0" smtClean="0"/>
              <a:t>six </a:t>
            </a:r>
            <a:r>
              <a:rPr lang="en-US" sz="1500" dirty="0"/>
              <a:t>years at Little Charity Island, reproduction was lower than the reference colony. Productivity in the Monroe colony fluctuated between the years, with low productivity in </a:t>
            </a:r>
            <a:r>
              <a:rPr lang="en-US" sz="1500" dirty="0" smtClean="0"/>
              <a:t>three </a:t>
            </a:r>
            <a:r>
              <a:rPr lang="en-US" sz="1500" dirty="0"/>
              <a:t>of </a:t>
            </a:r>
            <a:r>
              <a:rPr lang="en-US" sz="1500" dirty="0" smtClean="0"/>
              <a:t>seven </a:t>
            </a:r>
            <a:r>
              <a:rPr lang="en-US" sz="1500" dirty="0"/>
              <a:t>years and complete failure in 2010. Gulls in Grand Traverse Bay (</a:t>
            </a:r>
            <a:r>
              <a:rPr lang="en-US" sz="1500" dirty="0" smtClean="0"/>
              <a:t>0.92-1.5 </a:t>
            </a:r>
            <a:r>
              <a:rPr lang="en-US" sz="1500" dirty="0"/>
              <a:t>chicks/nest) had comparable productivity to the reference site (Fig. 4A). </a:t>
            </a:r>
          </a:p>
          <a:p>
            <a:r>
              <a:rPr lang="en-US" sz="1500" dirty="0" smtClean="0"/>
              <a:t>Caspian </a:t>
            </a:r>
            <a:r>
              <a:rPr lang="en-US" sz="1500" dirty="0"/>
              <a:t>terns at the Saginaw Bay AOC had low productivity in some years. At reference sites, terns had consistently strong reproductive success (1.2-1.49 chicks/nest). The SB CDF showed low productivity in 2014 (0.2 chicks/nest) and complete failure in </a:t>
            </a:r>
            <a:r>
              <a:rPr lang="en-US" sz="1500" dirty="0" smtClean="0"/>
              <a:t>2015 and in 2016 a colony was found at a different location too late to add to the study. </a:t>
            </a:r>
            <a:r>
              <a:rPr lang="en-US" sz="1500" dirty="0"/>
              <a:t>In 2010 and 2015, the Charity site had low productivity (0.3 and 0.66 chicks/nest) (Fig. </a:t>
            </a:r>
            <a:r>
              <a:rPr lang="en-US" sz="1600" dirty="0"/>
              <a:t>4B</a:t>
            </a:r>
            <a:r>
              <a:rPr lang="en-US" sz="1600" dirty="0" smtClean="0"/>
              <a:t>).</a:t>
            </a:r>
          </a:p>
          <a:p>
            <a:endParaRPr lang="en-US" sz="1600" b="1" dirty="0"/>
          </a:p>
          <a:p>
            <a:r>
              <a:rPr lang="en-US" sz="1500" b="1" dirty="0">
                <a:solidFill>
                  <a:srgbClr val="000000"/>
                </a:solidFill>
              </a:rPr>
              <a:t>Growth </a:t>
            </a:r>
            <a:endParaRPr lang="en-US" sz="1500" b="1" dirty="0">
              <a:solidFill>
                <a:srgbClr val="FF0000"/>
              </a:solidFill>
            </a:endParaRPr>
          </a:p>
          <a:p>
            <a:r>
              <a:rPr lang="en-US" sz="1500" dirty="0" smtClean="0"/>
              <a:t>In </a:t>
            </a:r>
            <a:r>
              <a:rPr lang="en-US" sz="1500" dirty="0"/>
              <a:t>some years, young birds at both AOCs and Bellow Island had poor rates of growth. Gulls at Monroe had lower growth than the reference sites in four out of six years and Little </a:t>
            </a:r>
            <a:r>
              <a:rPr lang="en-US" sz="1500" dirty="0" smtClean="0"/>
              <a:t>Charity</a:t>
            </a:r>
            <a:endParaRPr lang="en-US" sz="1500" b="1" dirty="0" smtClean="0"/>
          </a:p>
        </p:txBody>
      </p:sp>
      <p:sp>
        <p:nvSpPr>
          <p:cNvPr id="17" name="Text Box 10"/>
          <p:cNvSpPr txBox="1">
            <a:spLocks noChangeArrowheads="1"/>
          </p:cNvSpPr>
          <p:nvPr/>
        </p:nvSpPr>
        <p:spPr bwMode="auto">
          <a:xfrm>
            <a:off x="24988764" y="18109658"/>
            <a:ext cx="7559732" cy="1523494"/>
          </a:xfrm>
          <a:prstGeom prst="rect">
            <a:avLst/>
          </a:prstGeom>
          <a:noFill/>
          <a:ln w="9525">
            <a:noFill/>
            <a:miter lim="800000"/>
            <a:headEnd/>
            <a:tailEnd/>
          </a:ln>
        </p:spPr>
        <p:txBody>
          <a:bodyPr wrap="square" lIns="301752" tIns="0" rIns="301752" bIns="0">
            <a:spAutoFit/>
          </a:bodyPr>
          <a:lstStyle/>
          <a:p>
            <a:r>
              <a:rPr lang="en-US" sz="1100" dirty="0"/>
              <a:t>Environment Canada. 2013. </a:t>
            </a:r>
            <a:r>
              <a:rPr lang="en-US" sz="1100" i="1" dirty="0"/>
              <a:t>History of the Great Lakes Water Quality Agreement</a:t>
            </a:r>
            <a:r>
              <a:rPr lang="en-US" sz="1100" dirty="0"/>
              <a:t>. </a:t>
            </a:r>
          </a:p>
          <a:p>
            <a:r>
              <a:rPr lang="en-US" sz="1100" dirty="0"/>
              <a:t>Gilbertson, M., T. Kubiak, J. Ludwig, and G. Fox. 1991. </a:t>
            </a:r>
            <a:r>
              <a:rPr lang="en-US" sz="1100" i="1" dirty="0"/>
              <a:t>Journal of Toxicology and Environmental Health </a:t>
            </a:r>
            <a:r>
              <a:rPr lang="en-US" sz="1100" dirty="0"/>
              <a:t>33:455-520. </a:t>
            </a:r>
          </a:p>
          <a:p>
            <a:r>
              <a:rPr lang="en-US" sz="1100" dirty="0" err="1"/>
              <a:t>Grasman</a:t>
            </a:r>
            <a:r>
              <a:rPr lang="en-US" sz="1100" dirty="0"/>
              <a:t>, K.A., G. Fox, P. Scanlon, and J. Ludwig. 1996. </a:t>
            </a:r>
            <a:r>
              <a:rPr lang="en-US" sz="1100" i="1" dirty="0"/>
              <a:t>Journal of Toxicology and Environmental Health</a:t>
            </a:r>
            <a:r>
              <a:rPr lang="en-US" sz="1100" dirty="0"/>
              <a:t> 104:29-842.</a:t>
            </a:r>
          </a:p>
          <a:p>
            <a:r>
              <a:rPr lang="en-US" sz="1100" dirty="0" err="1"/>
              <a:t>Grasman</a:t>
            </a:r>
            <a:r>
              <a:rPr lang="en-US" sz="1100" dirty="0"/>
              <a:t>, K.A., P. Scanlon, and G. Fox. 1998. </a:t>
            </a:r>
            <a:r>
              <a:rPr lang="en-US" sz="1100" i="1" dirty="0"/>
              <a:t>Environmental Monitoring and Assessment </a:t>
            </a:r>
            <a:r>
              <a:rPr lang="en-US" sz="1100" dirty="0"/>
              <a:t>53:117-145</a:t>
            </a:r>
            <a:r>
              <a:rPr lang="en-US" sz="1100" dirty="0" smtClean="0"/>
              <a:t>.</a:t>
            </a:r>
          </a:p>
          <a:p>
            <a:r>
              <a:rPr lang="en-US" sz="1100" dirty="0" err="1"/>
              <a:t>Kadlec</a:t>
            </a:r>
            <a:r>
              <a:rPr lang="en-US" sz="1100" dirty="0"/>
              <a:t>, J.A., and W.H. Drury. 1968. </a:t>
            </a:r>
            <a:r>
              <a:rPr lang="en-US" sz="1100" i="1" dirty="0"/>
              <a:t>Ecology</a:t>
            </a:r>
            <a:r>
              <a:rPr lang="en-US" sz="1100" dirty="0"/>
              <a:t> 49:644-676.</a:t>
            </a:r>
          </a:p>
          <a:p>
            <a:r>
              <a:rPr lang="en-US" sz="1100" dirty="0"/>
              <a:t>Moller, A. and P. </a:t>
            </a:r>
            <a:r>
              <a:rPr lang="en-US" sz="1100" dirty="0" err="1"/>
              <a:t>Cassey</a:t>
            </a:r>
            <a:r>
              <a:rPr lang="en-US" sz="1100" dirty="0"/>
              <a:t>. 2004.</a:t>
            </a:r>
            <a:r>
              <a:rPr lang="en-US" sz="1100" i="1" dirty="0"/>
              <a:t> Journal of Animal Ecology</a:t>
            </a:r>
            <a:r>
              <a:rPr lang="en-US" sz="1100" dirty="0"/>
              <a:t> 73:1035-1042.</a:t>
            </a:r>
          </a:p>
          <a:p>
            <a:r>
              <a:rPr lang="en-US" sz="1100" dirty="0"/>
              <a:t>Moller, A. and N. </a:t>
            </a:r>
            <a:r>
              <a:rPr lang="en-US" sz="1100" dirty="0" err="1"/>
              <a:t>Saino</a:t>
            </a:r>
            <a:r>
              <a:rPr lang="en-US" sz="1100" dirty="0"/>
              <a:t>. 2004. </a:t>
            </a:r>
            <a:r>
              <a:rPr lang="en-US" sz="1100" i="1" dirty="0" err="1"/>
              <a:t>Oikos</a:t>
            </a:r>
            <a:r>
              <a:rPr lang="en-US" sz="1100" dirty="0"/>
              <a:t> 104:299-304.</a:t>
            </a:r>
          </a:p>
          <a:p>
            <a:r>
              <a:rPr lang="en-US" sz="1100" dirty="0"/>
              <a:t/>
            </a:r>
            <a:br>
              <a:rPr lang="en-US" sz="1100" dirty="0"/>
            </a:br>
            <a:endParaRPr lang="en-US" sz="1100" dirty="0"/>
          </a:p>
        </p:txBody>
      </p:sp>
      <p:sp>
        <p:nvSpPr>
          <p:cNvPr id="18" name="TextBox 17"/>
          <p:cNvSpPr txBox="1"/>
          <p:nvPr/>
        </p:nvSpPr>
        <p:spPr>
          <a:xfrm>
            <a:off x="24964002" y="11243051"/>
            <a:ext cx="7509453" cy="5664094"/>
          </a:xfrm>
          <a:prstGeom prst="rect">
            <a:avLst/>
          </a:prstGeom>
          <a:noFill/>
        </p:spPr>
        <p:txBody>
          <a:bodyPr wrap="square" lIns="183378" tIns="183378" rIns="183378" bIns="183378" rtlCol="0">
            <a:spAutoFit/>
          </a:bodyPr>
          <a:lstStyle/>
          <a:p>
            <a:r>
              <a:rPr lang="en-US" sz="1400" b="1" dirty="0">
                <a:solidFill>
                  <a:srgbClr val="000000"/>
                </a:solidFill>
              </a:rPr>
              <a:t>Herring gulls, Caspian terns, and black-crowned night herons in the Saginaw Bay AOC exhibited adverse health effects, including decreased immune responses and (or) decreased productivity, which were consistent with past studies:</a:t>
            </a:r>
          </a:p>
          <a:p>
            <a:pPr marL="285750" indent="-285750">
              <a:spcBef>
                <a:spcPts val="0"/>
              </a:spcBef>
              <a:spcAft>
                <a:spcPts val="0"/>
              </a:spcAft>
              <a:buFont typeface="Arial" panose="020B0604020202020204" pitchFamily="34" charset="0"/>
              <a:buChar char="•"/>
            </a:pPr>
            <a:r>
              <a:rPr lang="en-US" sz="1400" dirty="0">
                <a:solidFill>
                  <a:srgbClr val="000000"/>
                </a:solidFill>
              </a:rPr>
              <a:t>Embryonic </a:t>
            </a:r>
            <a:r>
              <a:rPr lang="en-US" sz="1400" dirty="0" err="1">
                <a:solidFill>
                  <a:srgbClr val="000000"/>
                </a:solidFill>
              </a:rPr>
              <a:t>nonviability</a:t>
            </a:r>
            <a:r>
              <a:rPr lang="en-US" sz="1400" dirty="0">
                <a:solidFill>
                  <a:srgbClr val="000000"/>
                </a:solidFill>
              </a:rPr>
              <a:t> in gulls was higher at the AOC</a:t>
            </a:r>
          </a:p>
          <a:p>
            <a:pPr marL="285750" indent="-285750">
              <a:spcBef>
                <a:spcPts val="0"/>
              </a:spcBef>
              <a:spcAft>
                <a:spcPts val="0"/>
              </a:spcAft>
              <a:buFont typeface="Arial" panose="020B0604020202020204" pitchFamily="34" charset="0"/>
              <a:buChar char="•"/>
            </a:pPr>
            <a:r>
              <a:rPr lang="en-US" sz="1400" dirty="0">
                <a:solidFill>
                  <a:srgbClr val="000000"/>
                </a:solidFill>
              </a:rPr>
              <a:t>Tern populations had lower productivity at the AOC in some years</a:t>
            </a:r>
          </a:p>
          <a:p>
            <a:pPr marL="285750" indent="-285750">
              <a:spcBef>
                <a:spcPts val="0"/>
              </a:spcBef>
              <a:spcAft>
                <a:spcPts val="0"/>
              </a:spcAft>
              <a:buFont typeface="Arial" panose="020B0604020202020204" pitchFamily="34" charset="0"/>
              <a:buChar char="•"/>
            </a:pPr>
            <a:r>
              <a:rPr lang="en-US" sz="1400" dirty="0">
                <a:solidFill>
                  <a:srgbClr val="000000"/>
                </a:solidFill>
              </a:rPr>
              <a:t>Chick growth was significantly lower at Little Charity Island and SB CDF for gulls and terns</a:t>
            </a:r>
          </a:p>
          <a:p>
            <a:pPr marL="285750" indent="-285750">
              <a:spcBef>
                <a:spcPts val="0"/>
              </a:spcBef>
              <a:spcAft>
                <a:spcPts val="0"/>
              </a:spcAft>
              <a:buFont typeface="Arial" panose="020B0604020202020204" pitchFamily="34" charset="0"/>
              <a:buChar char="•"/>
            </a:pPr>
            <a:r>
              <a:rPr lang="en-US" sz="1400" dirty="0">
                <a:solidFill>
                  <a:srgbClr val="000000"/>
                </a:solidFill>
              </a:rPr>
              <a:t>Suppressed T cell-mediated immunity in herring gulls, Caspian terns, and black-crowned night herons in all years</a:t>
            </a:r>
          </a:p>
          <a:p>
            <a:pPr marL="285750" indent="-285750">
              <a:spcBef>
                <a:spcPts val="0"/>
              </a:spcBef>
              <a:spcAft>
                <a:spcPts val="0"/>
              </a:spcAft>
              <a:buFont typeface="Arial" panose="020B0604020202020204" pitchFamily="34" charset="0"/>
              <a:buChar char="•"/>
            </a:pPr>
            <a:r>
              <a:rPr lang="en-US" sz="1400" dirty="0">
                <a:solidFill>
                  <a:srgbClr val="000000"/>
                </a:solidFill>
              </a:rPr>
              <a:t>Suppressed total antibody and IgG responses in herring gulls in all years</a:t>
            </a:r>
          </a:p>
          <a:p>
            <a:pPr>
              <a:spcBef>
                <a:spcPts val="1200"/>
              </a:spcBef>
            </a:pPr>
            <a:r>
              <a:rPr lang="en-US" sz="1400" b="1" dirty="0">
                <a:solidFill>
                  <a:srgbClr val="000000"/>
                </a:solidFill>
              </a:rPr>
              <a:t>Herring gulls at the River Raisin AOC showed impairments in immune responses and reproductive success, consistent with past studies</a:t>
            </a:r>
          </a:p>
          <a:p>
            <a:pPr marL="285750" indent="-285750">
              <a:spcBef>
                <a:spcPts val="0"/>
              </a:spcBef>
              <a:spcAft>
                <a:spcPts val="0"/>
              </a:spcAft>
              <a:buFont typeface="Arial" panose="020B0604020202020204" pitchFamily="34" charset="0"/>
              <a:buChar char="•"/>
            </a:pPr>
            <a:r>
              <a:rPr lang="en-US" sz="1400" dirty="0">
                <a:solidFill>
                  <a:srgbClr val="000000"/>
                </a:solidFill>
              </a:rPr>
              <a:t>Higher than normal embryonic </a:t>
            </a:r>
            <a:r>
              <a:rPr lang="en-US" sz="1400" dirty="0" err="1">
                <a:solidFill>
                  <a:srgbClr val="000000"/>
                </a:solidFill>
              </a:rPr>
              <a:t>nonviability</a:t>
            </a:r>
            <a:r>
              <a:rPr lang="en-US" sz="1400" dirty="0">
                <a:solidFill>
                  <a:srgbClr val="000000"/>
                </a:solidFill>
              </a:rPr>
              <a:t> and deformities</a:t>
            </a:r>
          </a:p>
          <a:p>
            <a:pPr marL="285750" indent="-285750">
              <a:spcBef>
                <a:spcPts val="0"/>
              </a:spcBef>
              <a:spcAft>
                <a:spcPts val="0"/>
              </a:spcAft>
              <a:buFont typeface="Arial" panose="020B0604020202020204" pitchFamily="34" charset="0"/>
              <a:buChar char="•"/>
            </a:pPr>
            <a:r>
              <a:rPr lang="en-US" sz="1400" dirty="0">
                <a:solidFill>
                  <a:srgbClr val="000000"/>
                </a:solidFill>
              </a:rPr>
              <a:t>Complete reproductive failure one year, and low chick productivity in two more years</a:t>
            </a:r>
          </a:p>
          <a:p>
            <a:pPr marL="285750" indent="-285750">
              <a:spcBef>
                <a:spcPts val="0"/>
              </a:spcBef>
              <a:spcAft>
                <a:spcPts val="0"/>
              </a:spcAft>
              <a:buFont typeface="Arial" panose="020B0604020202020204" pitchFamily="34" charset="0"/>
              <a:buChar char="•"/>
            </a:pPr>
            <a:r>
              <a:rPr lang="en-US" sz="1400" dirty="0">
                <a:solidFill>
                  <a:srgbClr val="000000"/>
                </a:solidFill>
              </a:rPr>
              <a:t>Decreased growth rates for chicks in three out of five years</a:t>
            </a:r>
          </a:p>
          <a:p>
            <a:pPr marL="285750" indent="-285750">
              <a:spcBef>
                <a:spcPts val="0"/>
              </a:spcBef>
              <a:spcAft>
                <a:spcPts val="0"/>
              </a:spcAft>
              <a:buFont typeface="Arial" panose="020B0604020202020204" pitchFamily="34" charset="0"/>
              <a:buChar char="•"/>
            </a:pPr>
            <a:r>
              <a:rPr lang="en-US" sz="1400" dirty="0">
                <a:solidFill>
                  <a:srgbClr val="000000"/>
                </a:solidFill>
              </a:rPr>
              <a:t>Suppressed T cell-mediated immune response in all years</a:t>
            </a:r>
          </a:p>
          <a:p>
            <a:pPr marL="285750" indent="-285750">
              <a:spcBef>
                <a:spcPts val="0"/>
              </a:spcBef>
              <a:spcAft>
                <a:spcPts val="0"/>
              </a:spcAft>
              <a:buFont typeface="Arial" panose="020B0604020202020204" pitchFamily="34" charset="0"/>
              <a:buChar char="•"/>
            </a:pPr>
            <a:r>
              <a:rPr lang="en-US" sz="1400" dirty="0">
                <a:solidFill>
                  <a:srgbClr val="000000"/>
                </a:solidFill>
              </a:rPr>
              <a:t>Suppressed total antibody and IgG responses in all years</a:t>
            </a:r>
            <a:endParaRPr lang="en-US" sz="1400" b="1" dirty="0">
              <a:solidFill>
                <a:srgbClr val="000000"/>
              </a:solidFill>
            </a:endParaRPr>
          </a:p>
          <a:p>
            <a:pPr>
              <a:spcBef>
                <a:spcPts val="1200"/>
              </a:spcBef>
              <a:spcAft>
                <a:spcPts val="0"/>
              </a:spcAft>
            </a:pPr>
            <a:r>
              <a:rPr lang="en-US" sz="1400" b="1" dirty="0">
                <a:solidFill>
                  <a:srgbClr val="000000"/>
                </a:solidFill>
              </a:rPr>
              <a:t>Herring gulls at Grand Traverse Bay, a site with high concentrations of TEQs and DDE, showed impairments in immune responses and growth</a:t>
            </a:r>
          </a:p>
          <a:p>
            <a:pPr marL="285750" indent="-285750">
              <a:buFont typeface="Arial" panose="020B0604020202020204" pitchFamily="34" charset="0"/>
              <a:buChar char="•"/>
            </a:pPr>
            <a:r>
              <a:rPr lang="en-US" sz="1400" dirty="0">
                <a:solidFill>
                  <a:srgbClr val="000000"/>
                </a:solidFill>
              </a:rPr>
              <a:t>Low growth rate between three and four weeks of age</a:t>
            </a:r>
          </a:p>
          <a:p>
            <a:pPr marL="285750" indent="-285750">
              <a:buFont typeface="Arial" panose="020B0604020202020204" pitchFamily="34" charset="0"/>
              <a:buChar char="•"/>
            </a:pPr>
            <a:r>
              <a:rPr lang="en-US" sz="1400" dirty="0">
                <a:solidFill>
                  <a:srgbClr val="000000"/>
                </a:solidFill>
              </a:rPr>
              <a:t>Suppressed T cell-mediated immune response</a:t>
            </a:r>
          </a:p>
          <a:p>
            <a:pPr marL="285750" indent="-285750">
              <a:buFont typeface="Arial" panose="020B0604020202020204" pitchFamily="34" charset="0"/>
              <a:buChar char="•"/>
            </a:pPr>
            <a:r>
              <a:rPr lang="en-US" sz="1400" dirty="0">
                <a:solidFill>
                  <a:srgbClr val="000000"/>
                </a:solidFill>
              </a:rPr>
              <a:t>Suppressed total antibody response</a:t>
            </a:r>
          </a:p>
          <a:p>
            <a:pPr marL="268239" lvl="1" defTabSz="2539092">
              <a:spcBef>
                <a:spcPts val="0"/>
              </a:spcBef>
            </a:pPr>
            <a:endParaRPr lang="en-US" sz="1500" dirty="0">
              <a:solidFill>
                <a:srgbClr val="000000"/>
              </a:solidFill>
              <a:ea typeface="Tahoma" pitchFamily="34" charset="0"/>
              <a:cs typeface="Arial" pitchFamily="34" charset="0"/>
            </a:endParaRPr>
          </a:p>
          <a:p>
            <a:pPr marL="536478" lvl="1" indent="-268239" defTabSz="2539092">
              <a:spcBef>
                <a:spcPts val="0"/>
              </a:spcBef>
              <a:buFont typeface="Arial" pitchFamily="34" charset="0"/>
              <a:buChar char="•"/>
            </a:pPr>
            <a:endParaRPr lang="en-US" sz="1500" dirty="0">
              <a:solidFill>
                <a:srgbClr val="000000"/>
              </a:solidFill>
              <a:ea typeface="Tahoma" pitchFamily="34" charset="0"/>
              <a:cs typeface="Arial" pitchFamily="34" charset="0"/>
            </a:endParaRPr>
          </a:p>
        </p:txBody>
      </p:sp>
      <p:sp>
        <p:nvSpPr>
          <p:cNvPr id="43" name="Text Box 10"/>
          <p:cNvSpPr txBox="1">
            <a:spLocks noChangeArrowheads="1"/>
          </p:cNvSpPr>
          <p:nvPr/>
        </p:nvSpPr>
        <p:spPr bwMode="auto">
          <a:xfrm>
            <a:off x="24997658" y="16700077"/>
            <a:ext cx="7371359" cy="846386"/>
          </a:xfrm>
          <a:prstGeom prst="rect">
            <a:avLst/>
          </a:prstGeom>
          <a:noFill/>
          <a:ln w="9525">
            <a:noFill/>
            <a:miter lim="800000"/>
            <a:headEnd/>
            <a:tailEnd/>
          </a:ln>
        </p:spPr>
        <p:txBody>
          <a:bodyPr wrap="square" lIns="305258" tIns="0" rIns="305258" bIns="0">
            <a:spAutoFit/>
          </a:bodyPr>
          <a:lstStyle/>
          <a:p>
            <a:r>
              <a:rPr lang="en-US" sz="1100" dirty="0"/>
              <a:t>This project was funded by the Great Lakes Restoration Initiative Funding for Area of Concern and Remediation and Restoration of Contaminated Sediments through the U. S. Fish and Wildlife Service, Region 3. Ted Ludwig, Jim Ludwig, Dave Best, and Therese Best provided logistical support in the field while Calvin </a:t>
            </a:r>
            <a:r>
              <a:rPr lang="en-US" sz="1100" dirty="0" err="1"/>
              <a:t>VanOpstall</a:t>
            </a:r>
            <a:r>
              <a:rPr lang="en-US" sz="1100" dirty="0"/>
              <a:t> provided contributed greatly to lab work. Research stipends from Calvin College were provided to </a:t>
            </a:r>
            <a:r>
              <a:rPr lang="en-US" sz="1100" dirty="0" smtClean="0"/>
              <a:t>Rachel Warners and Sarah Hughes. </a:t>
            </a:r>
            <a:endParaRPr lang="en-US" sz="1100" dirty="0"/>
          </a:p>
        </p:txBody>
      </p:sp>
      <p:sp>
        <p:nvSpPr>
          <p:cNvPr id="53" name="TextBox 52"/>
          <p:cNvSpPr txBox="1"/>
          <p:nvPr/>
        </p:nvSpPr>
        <p:spPr>
          <a:xfrm>
            <a:off x="25686939" y="10786639"/>
            <a:ext cx="5934434" cy="664682"/>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smtClean="0">
                <a:solidFill>
                  <a:srgbClr val="FFFFFF"/>
                </a:solidFill>
                <a:latin typeface="Arial"/>
                <a:cs typeface="Arial"/>
              </a:rPr>
              <a:t>Conclusions</a:t>
            </a:r>
            <a:endParaRPr lang="en-US" sz="2800" b="1" dirty="0">
              <a:solidFill>
                <a:srgbClr val="FFFFFF"/>
              </a:solidFill>
              <a:latin typeface="Arial"/>
              <a:cs typeface="Arial"/>
            </a:endParaRPr>
          </a:p>
        </p:txBody>
      </p:sp>
      <p:cxnSp>
        <p:nvCxnSpPr>
          <p:cNvPr id="36" name="Straight Connector 35"/>
          <p:cNvCxnSpPr/>
          <p:nvPr/>
        </p:nvCxnSpPr>
        <p:spPr bwMode="auto">
          <a:xfrm flipV="1">
            <a:off x="675821" y="11614159"/>
            <a:ext cx="8099810" cy="19041"/>
          </a:xfrm>
          <a:prstGeom prst="line">
            <a:avLst/>
          </a:prstGeom>
          <a:solidFill>
            <a:schemeClr val="bg1"/>
          </a:solidFill>
          <a:ln w="101600" cap="flat" cmpd="sng" algn="ctr">
            <a:solidFill>
              <a:srgbClr val="3B938B"/>
            </a:solidFill>
            <a:prstDash val="solid"/>
            <a:round/>
            <a:headEnd type="none" w="med" len="med"/>
            <a:tailEnd type="none" w="med" len="med"/>
          </a:ln>
          <a:effectLst/>
        </p:spPr>
      </p:cxnSp>
      <p:sp>
        <p:nvSpPr>
          <p:cNvPr id="7" name="TextBox 6"/>
          <p:cNvSpPr txBox="1"/>
          <p:nvPr/>
        </p:nvSpPr>
        <p:spPr>
          <a:xfrm>
            <a:off x="1992770" y="11327718"/>
            <a:ext cx="5827766" cy="502286"/>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2800" b="1" dirty="0">
                <a:solidFill>
                  <a:srgbClr val="FFFFFF"/>
                </a:solidFill>
                <a:latin typeface="Arial"/>
                <a:cs typeface="Arial"/>
              </a:rPr>
              <a:t>Materials and Methods</a:t>
            </a:r>
          </a:p>
        </p:txBody>
      </p:sp>
      <p:cxnSp>
        <p:nvCxnSpPr>
          <p:cNvPr id="83" name="Straight Connector 82"/>
          <p:cNvCxnSpPr/>
          <p:nvPr/>
        </p:nvCxnSpPr>
        <p:spPr bwMode="auto">
          <a:xfrm>
            <a:off x="24980109" y="16482489"/>
            <a:ext cx="7400078" cy="0"/>
          </a:xfrm>
          <a:prstGeom prst="line">
            <a:avLst/>
          </a:prstGeom>
          <a:solidFill>
            <a:schemeClr val="bg1"/>
          </a:solidFill>
          <a:ln w="101600" cap="flat" cmpd="sng" algn="ctr">
            <a:solidFill>
              <a:srgbClr val="3B938B"/>
            </a:solidFill>
            <a:prstDash val="solid"/>
            <a:round/>
            <a:headEnd type="none" w="med" len="med"/>
            <a:tailEnd type="none" w="med" len="med"/>
          </a:ln>
          <a:effectLst/>
        </p:spPr>
      </p:cxnSp>
      <p:cxnSp>
        <p:nvCxnSpPr>
          <p:cNvPr id="84" name="Straight Connector 83"/>
          <p:cNvCxnSpPr/>
          <p:nvPr/>
        </p:nvCxnSpPr>
        <p:spPr bwMode="auto">
          <a:xfrm>
            <a:off x="24984947" y="17868462"/>
            <a:ext cx="7400078" cy="0"/>
          </a:xfrm>
          <a:prstGeom prst="line">
            <a:avLst/>
          </a:prstGeom>
          <a:solidFill>
            <a:schemeClr val="bg1"/>
          </a:solidFill>
          <a:ln w="101600" cap="flat" cmpd="sng" algn="ctr">
            <a:solidFill>
              <a:srgbClr val="3B938B"/>
            </a:solidFill>
            <a:prstDash val="solid"/>
            <a:round/>
            <a:headEnd type="none" w="med" len="med"/>
            <a:tailEnd type="none" w="med" len="med"/>
          </a:ln>
          <a:effectLst/>
        </p:spPr>
      </p:cxnSp>
      <p:sp>
        <p:nvSpPr>
          <p:cNvPr id="42" name="TextBox 41"/>
          <p:cNvSpPr txBox="1"/>
          <p:nvPr/>
        </p:nvSpPr>
        <p:spPr>
          <a:xfrm>
            <a:off x="25688531" y="16355037"/>
            <a:ext cx="5934434" cy="278655"/>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1600" b="1" dirty="0">
                <a:solidFill>
                  <a:srgbClr val="FFFFFF"/>
                </a:solidFill>
                <a:latin typeface="Arial"/>
                <a:cs typeface="Arial"/>
              </a:rPr>
              <a:t>Acknowledgements</a:t>
            </a:r>
          </a:p>
        </p:txBody>
      </p:sp>
      <p:sp>
        <p:nvSpPr>
          <p:cNvPr id="10" name="TextBox 9"/>
          <p:cNvSpPr txBox="1"/>
          <p:nvPr/>
        </p:nvSpPr>
        <p:spPr>
          <a:xfrm>
            <a:off x="25712211" y="17658147"/>
            <a:ext cx="5934434" cy="339827"/>
          </a:xfrm>
          <a:prstGeom prst="rect">
            <a:avLst/>
          </a:prstGeom>
          <a:solidFill>
            <a:srgbClr val="3B938B"/>
          </a:solidFill>
          <a:ln>
            <a:noFill/>
          </a:ln>
          <a:effectLst/>
        </p:spPr>
        <p:style>
          <a:lnRef idx="1">
            <a:schemeClr val="accent4"/>
          </a:lnRef>
          <a:fillRef idx="3">
            <a:schemeClr val="accent4"/>
          </a:fillRef>
          <a:effectRef idx="2">
            <a:schemeClr val="accent4"/>
          </a:effectRef>
          <a:fontRef idx="minor">
            <a:schemeClr val="lt1"/>
          </a:fontRef>
        </p:style>
        <p:txBody>
          <a:bodyPr wrap="square" lIns="183378" tIns="183378" rIns="183378" bIns="183378" rtlCol="0" anchor="ctr" anchorCtr="0">
            <a:noAutofit/>
          </a:bodyPr>
          <a:lstStyle/>
          <a:p>
            <a:pPr algn="ctr">
              <a:spcAft>
                <a:spcPts val="0"/>
              </a:spcAft>
            </a:pPr>
            <a:r>
              <a:rPr lang="en-US" sz="1600" b="1" dirty="0">
                <a:solidFill>
                  <a:srgbClr val="FFFFFF"/>
                </a:solidFill>
                <a:latin typeface="Arial"/>
                <a:cs typeface="Arial"/>
              </a:rPr>
              <a:t>References</a:t>
            </a:r>
          </a:p>
        </p:txBody>
      </p:sp>
      <p:grpSp>
        <p:nvGrpSpPr>
          <p:cNvPr id="54" name="Group 53"/>
          <p:cNvGrpSpPr/>
          <p:nvPr/>
        </p:nvGrpSpPr>
        <p:grpSpPr>
          <a:xfrm>
            <a:off x="13944819" y="3153724"/>
            <a:ext cx="4412500" cy="3879835"/>
            <a:chOff x="13522928" y="3074715"/>
            <a:chExt cx="4574474" cy="3959474"/>
          </a:xfrm>
        </p:grpSpPr>
        <p:sp>
          <p:nvSpPr>
            <p:cNvPr id="164" name="Rectangle 163"/>
            <p:cNvSpPr/>
            <p:nvPr/>
          </p:nvSpPr>
          <p:spPr bwMode="auto">
            <a:xfrm>
              <a:off x="13522928" y="3074715"/>
              <a:ext cx="4574474" cy="3888019"/>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sp>
          <p:nvSpPr>
            <p:cNvPr id="153" name="TextBox 152"/>
            <p:cNvSpPr txBox="1"/>
            <p:nvPr/>
          </p:nvSpPr>
          <p:spPr>
            <a:xfrm>
              <a:off x="13627989" y="5997678"/>
              <a:ext cx="4467110" cy="1036511"/>
            </a:xfrm>
            <a:prstGeom prst="rect">
              <a:avLst/>
            </a:prstGeom>
            <a:noFill/>
          </p:spPr>
          <p:txBody>
            <a:bodyPr wrap="square" lIns="0" rtlCol="0">
              <a:spAutoFit/>
            </a:bodyPr>
            <a:lstStyle/>
            <a:p>
              <a:pPr algn="just"/>
              <a:r>
                <a:rPr lang="en-US" sz="1200" b="1" dirty="0" smtClean="0"/>
                <a:t>Figure 2. </a:t>
              </a:r>
              <a:r>
                <a:rPr lang="en-US" sz="1200" dirty="0" smtClean="0"/>
                <a:t>Embryonic nonviability in herring gulls at the Saginaw Bay and River Raisin AOCs and Grand Traverse Bay during 2010, 2012-16. Numbers on bars are egg totals. “Undetermined” categorizes infertile or failed eggs that were difficult to distinguish due to addling.</a:t>
              </a:r>
              <a:endParaRPr lang="en-US" sz="1200" dirty="0"/>
            </a:p>
          </p:txBody>
        </p:sp>
      </p:grpSp>
      <p:grpSp>
        <p:nvGrpSpPr>
          <p:cNvPr id="158" name="Group 157"/>
          <p:cNvGrpSpPr/>
          <p:nvPr/>
        </p:nvGrpSpPr>
        <p:grpSpPr>
          <a:xfrm>
            <a:off x="8980289" y="7099905"/>
            <a:ext cx="9228695" cy="3573490"/>
            <a:chOff x="19987955" y="3184266"/>
            <a:chExt cx="11372158" cy="4532326"/>
          </a:xfrm>
        </p:grpSpPr>
        <p:sp>
          <p:nvSpPr>
            <p:cNvPr id="154" name="TextBox 153"/>
            <p:cNvSpPr txBox="1"/>
            <p:nvPr/>
          </p:nvSpPr>
          <p:spPr>
            <a:xfrm>
              <a:off x="19987955" y="6763465"/>
              <a:ext cx="11372158" cy="888461"/>
            </a:xfrm>
            <a:prstGeom prst="rect">
              <a:avLst/>
            </a:prstGeom>
            <a:noFill/>
          </p:spPr>
          <p:txBody>
            <a:bodyPr wrap="square" lIns="53648" tIns="26824" rIns="53648" bIns="26824" rtlCol="0">
              <a:spAutoFit/>
            </a:bodyPr>
            <a:lstStyle/>
            <a:p>
              <a:pPr algn="just"/>
              <a:r>
                <a:rPr lang="en-US" sz="1400" b="1" dirty="0"/>
                <a:t>Figure 5</a:t>
              </a:r>
              <a:r>
                <a:rPr lang="en-US" sz="1400" b="1" dirty="0" smtClean="0"/>
                <a:t>. </a:t>
              </a:r>
              <a:r>
                <a:rPr lang="en-US" sz="1400" dirty="0"/>
                <a:t>Mean phytohemagglutinin (PHA) stimulation index, a measure of the </a:t>
              </a:r>
              <a:r>
                <a:rPr lang="en-US" sz="1400" dirty="0" smtClean="0"/>
                <a:t>T cell-mediated immunity in pre-fledging, </a:t>
              </a:r>
              <a:r>
                <a:rPr lang="en-US" sz="1400" dirty="0"/>
                <a:t>fish-eating birds at </a:t>
              </a:r>
              <a:r>
                <a:rPr lang="en-US" sz="1400" dirty="0" smtClean="0"/>
                <a:t>AOCs, Grand Traverse Bay, </a:t>
              </a:r>
              <a:r>
                <a:rPr lang="en-US" sz="1400" dirty="0"/>
                <a:t>and reference </a:t>
              </a:r>
              <a:r>
                <a:rPr lang="en-US" sz="1400" dirty="0" smtClean="0"/>
                <a:t>sites in 2010-16. Bars </a:t>
              </a:r>
              <a:r>
                <a:rPr lang="en-US" sz="1400" dirty="0"/>
                <a:t>sharing the same letter were not statistically different by </a:t>
              </a:r>
              <a:r>
                <a:rPr lang="en-US" sz="1400" dirty="0" err="1"/>
                <a:t>Tukey’s</a:t>
              </a:r>
              <a:r>
                <a:rPr lang="en-US" sz="1400" dirty="0"/>
                <a:t> test (p&lt;0.05). Numbers </a:t>
              </a:r>
              <a:r>
                <a:rPr lang="en-US" sz="1400" dirty="0" smtClean="0"/>
                <a:t>on bars </a:t>
              </a:r>
              <a:r>
                <a:rPr lang="en-US" sz="1400" dirty="0"/>
                <a:t>indicate sample sizes.  Error bars indicate the standard error.</a:t>
              </a:r>
              <a:endParaRPr lang="en-US" sz="1800" dirty="0"/>
            </a:p>
          </p:txBody>
        </p:sp>
        <p:sp>
          <p:nvSpPr>
            <p:cNvPr id="170" name="Rectangle 169"/>
            <p:cNvSpPr/>
            <p:nvPr/>
          </p:nvSpPr>
          <p:spPr bwMode="auto">
            <a:xfrm>
              <a:off x="19987955" y="3184266"/>
              <a:ext cx="11372158" cy="4532326"/>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grpSp>
      <p:grpSp>
        <p:nvGrpSpPr>
          <p:cNvPr id="85" name="Group 84"/>
          <p:cNvGrpSpPr/>
          <p:nvPr/>
        </p:nvGrpSpPr>
        <p:grpSpPr>
          <a:xfrm>
            <a:off x="23938761" y="3162144"/>
            <a:ext cx="8345580" cy="3818796"/>
            <a:chOff x="23200955" y="2960796"/>
            <a:chExt cx="7550984" cy="3972536"/>
          </a:xfrm>
        </p:grpSpPr>
        <p:sp>
          <p:nvSpPr>
            <p:cNvPr id="51" name="TextBox 50"/>
            <p:cNvSpPr txBox="1"/>
            <p:nvPr/>
          </p:nvSpPr>
          <p:spPr>
            <a:xfrm>
              <a:off x="23312664" y="6232804"/>
              <a:ext cx="7260973" cy="700528"/>
            </a:xfrm>
            <a:prstGeom prst="rect">
              <a:avLst/>
            </a:prstGeom>
            <a:noFill/>
          </p:spPr>
          <p:txBody>
            <a:bodyPr wrap="square" lIns="0" tIns="0" rIns="0" bIns="26824" rtlCol="0">
              <a:spAutoFit/>
            </a:bodyPr>
            <a:lstStyle/>
            <a:p>
              <a:r>
                <a:rPr lang="en-US" sz="1400" b="1" dirty="0"/>
                <a:t>Figure </a:t>
              </a:r>
              <a:r>
                <a:rPr lang="en-US" sz="1400" b="1" dirty="0" smtClean="0"/>
                <a:t>4. </a:t>
              </a:r>
              <a:r>
                <a:rPr lang="en-US" sz="1400" dirty="0"/>
                <a:t>Reproductive </a:t>
              </a:r>
              <a:r>
                <a:rPr lang="en-US" sz="1400" dirty="0" smtClean="0"/>
                <a:t>productivity (number of 3 week old chicks surviving per nest in an enclosure) at AOCs, Grand Traverse Bay, </a:t>
              </a:r>
              <a:r>
                <a:rPr lang="en-US" sz="1400" dirty="0"/>
                <a:t>and r</a:t>
              </a:r>
              <a:r>
                <a:rPr lang="en-US" sz="1400" dirty="0" smtClean="0"/>
                <a:t>eference </a:t>
              </a:r>
              <a:r>
                <a:rPr lang="en-US" sz="1400" dirty="0"/>
                <a:t>sites </a:t>
              </a:r>
              <a:r>
                <a:rPr lang="en-US" sz="1400" dirty="0" smtClean="0"/>
                <a:t>in 2010-16. For </a:t>
              </a:r>
              <a:r>
                <a:rPr lang="en-US" sz="1400" dirty="0"/>
                <a:t>h</a:t>
              </a:r>
              <a:r>
                <a:rPr lang="en-US" sz="1400" dirty="0" smtClean="0"/>
                <a:t>erring gulls, productivity </a:t>
              </a:r>
              <a:r>
                <a:rPr lang="en-US" sz="1400" dirty="0"/>
                <a:t>of 0.75 chicks/nest or greater is necessary to maintain a stable population (</a:t>
              </a:r>
              <a:r>
                <a:rPr lang="en-US" sz="1400" dirty="0" err="1"/>
                <a:t>Kadlec</a:t>
              </a:r>
              <a:r>
                <a:rPr lang="en-US" sz="1400" dirty="0"/>
                <a:t> and Drury 1968). </a:t>
              </a:r>
            </a:p>
          </p:txBody>
        </p:sp>
        <p:sp>
          <p:nvSpPr>
            <p:cNvPr id="172" name="Rectangle 171"/>
            <p:cNvSpPr/>
            <p:nvPr/>
          </p:nvSpPr>
          <p:spPr bwMode="auto">
            <a:xfrm>
              <a:off x="23200955" y="2960796"/>
              <a:ext cx="7550984" cy="3931701"/>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grpSp>
      <p:sp>
        <p:nvSpPr>
          <p:cNvPr id="65" name="TextBox 64"/>
          <p:cNvSpPr txBox="1"/>
          <p:nvPr/>
        </p:nvSpPr>
        <p:spPr>
          <a:xfrm>
            <a:off x="9052718" y="6295841"/>
            <a:ext cx="4847990" cy="646331"/>
          </a:xfrm>
          <a:prstGeom prst="rect">
            <a:avLst/>
          </a:prstGeom>
          <a:noFill/>
        </p:spPr>
        <p:txBody>
          <a:bodyPr wrap="square" lIns="0" rtlCol="0">
            <a:spAutoFit/>
          </a:bodyPr>
          <a:lstStyle/>
          <a:p>
            <a:r>
              <a:rPr lang="en-US" sz="1200" b="1" dirty="0" smtClean="0"/>
              <a:t>Figure 1. </a:t>
            </a:r>
            <a:r>
              <a:rPr lang="en-US" sz="1200" dirty="0" smtClean="0"/>
              <a:t>Colonial water-bird colony locations studied in Great Lakes AOCs, other polluted sites, and reference sites for this assessment of health and reproduction in fish-eating birds during 2010-16.</a:t>
            </a:r>
            <a:endParaRPr lang="en-US" sz="1200" dirty="0"/>
          </a:p>
        </p:txBody>
      </p:sp>
      <p:sp>
        <p:nvSpPr>
          <p:cNvPr id="46" name="TextBox 45"/>
          <p:cNvSpPr txBox="1"/>
          <p:nvPr/>
        </p:nvSpPr>
        <p:spPr>
          <a:xfrm>
            <a:off x="18654527" y="6295841"/>
            <a:ext cx="4987026" cy="646331"/>
          </a:xfrm>
          <a:prstGeom prst="rect">
            <a:avLst/>
          </a:prstGeom>
          <a:noFill/>
        </p:spPr>
        <p:txBody>
          <a:bodyPr wrap="square" lIns="0" tIns="0" rIns="0" bIns="0" rtlCol="0">
            <a:spAutoFit/>
          </a:bodyPr>
          <a:lstStyle/>
          <a:p>
            <a:pPr algn="just"/>
            <a:r>
              <a:rPr lang="en-US" sz="1400" b="1" dirty="0"/>
              <a:t>Figure </a:t>
            </a:r>
            <a:r>
              <a:rPr lang="en-US" sz="1400" b="1" dirty="0" smtClean="0"/>
              <a:t>3. </a:t>
            </a:r>
            <a:r>
              <a:rPr lang="en-US" sz="1400" dirty="0" smtClean="0"/>
              <a:t>Crossed-billed Herring gull chick (3 weeks) found at the Monroe colony during 2016 (A) and a cross-billed Caspian tern chick (4 weeks) found at Little Charity Island during 2016 (B). </a:t>
            </a:r>
            <a:endParaRPr lang="en-US" sz="1400" i="0" u="none" dirty="0"/>
          </a:p>
        </p:txBody>
      </p:sp>
      <p:sp>
        <p:nvSpPr>
          <p:cNvPr id="137" name="Rectangle 136"/>
          <p:cNvSpPr/>
          <p:nvPr/>
        </p:nvSpPr>
        <p:spPr bwMode="auto">
          <a:xfrm>
            <a:off x="18583736" y="3162144"/>
            <a:ext cx="5202032" cy="3800589"/>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dirty="0">
              <a:solidFill>
                <a:srgbClr val="000000"/>
              </a:solidFill>
              <a:latin typeface="Arial" pitchFamily="34" charset="0"/>
              <a:cs typeface="Arial" pitchFamily="34" charset="0"/>
            </a:endParaRPr>
          </a:p>
        </p:txBody>
      </p:sp>
      <p:grpSp>
        <p:nvGrpSpPr>
          <p:cNvPr id="125" name="Group 124"/>
          <p:cNvGrpSpPr/>
          <p:nvPr/>
        </p:nvGrpSpPr>
        <p:grpSpPr>
          <a:xfrm>
            <a:off x="18498871" y="7110067"/>
            <a:ext cx="8896277" cy="3774832"/>
            <a:chOff x="23061881" y="7060671"/>
            <a:chExt cx="9018494" cy="3774832"/>
          </a:xfrm>
        </p:grpSpPr>
        <p:sp>
          <p:nvSpPr>
            <p:cNvPr id="167" name="Rectangle 166"/>
            <p:cNvSpPr/>
            <p:nvPr/>
          </p:nvSpPr>
          <p:spPr bwMode="auto">
            <a:xfrm>
              <a:off x="23061881" y="7060671"/>
              <a:ext cx="9018494" cy="3588664"/>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sp>
          <p:nvSpPr>
            <p:cNvPr id="152" name="TextBox 151"/>
            <p:cNvSpPr txBox="1"/>
            <p:nvPr/>
          </p:nvSpPr>
          <p:spPr>
            <a:xfrm>
              <a:off x="23145008" y="9992809"/>
              <a:ext cx="8813150" cy="842694"/>
            </a:xfrm>
            <a:prstGeom prst="rect">
              <a:avLst/>
            </a:prstGeom>
            <a:noFill/>
          </p:spPr>
          <p:txBody>
            <a:bodyPr wrap="square" lIns="53648" tIns="0" rIns="53648" bIns="26824" rtlCol="0">
              <a:spAutoFit/>
            </a:bodyPr>
            <a:lstStyle/>
            <a:p>
              <a:pPr algn="just"/>
              <a:r>
                <a:rPr lang="en-US" sz="1300" b="1" dirty="0"/>
                <a:t>Figure </a:t>
              </a:r>
              <a:r>
                <a:rPr lang="en-US" sz="1300" b="1" dirty="0" smtClean="0"/>
                <a:t>6. </a:t>
              </a:r>
              <a:r>
                <a:rPr lang="en-US" sz="1300" dirty="0"/>
                <a:t>Mean growth </a:t>
              </a:r>
              <a:r>
                <a:rPr lang="en-US" sz="1300" dirty="0" smtClean="0"/>
                <a:t>in body mass between </a:t>
              </a:r>
              <a:r>
                <a:rPr lang="en-US" sz="1300" dirty="0"/>
                <a:t>3 and 4 weeks of age </a:t>
              </a:r>
              <a:r>
                <a:rPr lang="en-US" sz="1300" dirty="0" smtClean="0"/>
                <a:t>in pre-fledgling </a:t>
              </a:r>
              <a:r>
                <a:rPr lang="en-US" sz="1300" dirty="0"/>
                <a:t>fish-eating birds at Great Lakes </a:t>
              </a:r>
              <a:r>
                <a:rPr lang="en-US" sz="1300" dirty="0" smtClean="0"/>
                <a:t>AOCs, Grand Traverse Bay, </a:t>
              </a:r>
              <a:r>
                <a:rPr lang="en-US" sz="1300" dirty="0"/>
                <a:t>and reference sites </a:t>
              </a:r>
              <a:r>
                <a:rPr lang="en-US" sz="1300" dirty="0" smtClean="0"/>
                <a:t>in 2010-16. Normal mean growth rates are 14-20 g/day for herring gulls and 4-18 g/day for Caspian terns (Grasman et al. 1996). Numbers on </a:t>
              </a:r>
              <a:r>
                <a:rPr lang="en-US" sz="1300" dirty="0"/>
                <a:t>bars are sample sizes.  Error bars indicate standard error. </a:t>
              </a:r>
              <a:endParaRPr lang="en-US" sz="1300" dirty="0" smtClean="0"/>
            </a:p>
            <a:p>
              <a:pPr algn="just"/>
              <a:endParaRPr lang="en-US" sz="1400" dirty="0"/>
            </a:p>
          </p:txBody>
        </p:sp>
      </p:grpSp>
      <p:sp>
        <p:nvSpPr>
          <p:cNvPr id="143" name="Rectangle 142"/>
          <p:cNvSpPr/>
          <p:nvPr/>
        </p:nvSpPr>
        <p:spPr bwMode="auto">
          <a:xfrm>
            <a:off x="8979853" y="3141535"/>
            <a:ext cx="4847991" cy="3824274"/>
          </a:xfrm>
          <a:prstGeom prst="rect">
            <a:avLst/>
          </a:prstGeom>
          <a:noFill/>
          <a:ln w="3175" cap="flat" cmpd="sng" algn="ctr">
            <a:solidFill>
              <a:srgbClr val="3B938B"/>
            </a:solidFill>
            <a:prstDash val="solid"/>
            <a:round/>
            <a:headEnd type="none" w="med" len="med"/>
            <a:tailEnd type="none" w="med" len="med"/>
          </a:ln>
          <a:effectLst/>
        </p:spPr>
        <p:txBody>
          <a:bodyPr vert="horz" wrap="square" lIns="35869" tIns="17934" rIns="35869" bIns="17934" numCol="1" rtlCol="0" anchor="t" anchorCtr="0" compatLnSpc="1">
            <a:prstTxWarp prst="textNoShape">
              <a:avLst/>
            </a:prstTxWarp>
          </a:bodyPr>
          <a:lstStyle/>
          <a:p>
            <a:pPr defTabSz="735424"/>
            <a:endParaRPr lang="en-US" sz="1600" b="1">
              <a:solidFill>
                <a:srgbClr val="000000"/>
              </a:solidFill>
              <a:latin typeface="Arial" pitchFamily="34" charset="0"/>
              <a:cs typeface="Arial" pitchFamily="34" charset="0"/>
            </a:endParaRPr>
          </a:p>
        </p:txBody>
      </p:sp>
      <p:sp>
        <p:nvSpPr>
          <p:cNvPr id="32" name="TextBox 31"/>
          <p:cNvSpPr txBox="1"/>
          <p:nvPr/>
        </p:nvSpPr>
        <p:spPr>
          <a:xfrm>
            <a:off x="16862906" y="11409559"/>
            <a:ext cx="7646261" cy="9033242"/>
          </a:xfrm>
          <a:prstGeom prst="rect">
            <a:avLst/>
          </a:prstGeom>
          <a:noFill/>
        </p:spPr>
        <p:txBody>
          <a:bodyPr wrap="square" rtlCol="0">
            <a:spAutoFit/>
          </a:bodyPr>
          <a:lstStyle/>
          <a:p>
            <a:r>
              <a:rPr lang="en-US" sz="1500" dirty="0"/>
              <a:t>Island had lower growth than the reference sites in three out of five years. Additionally, the</a:t>
            </a:r>
            <a:endParaRPr lang="en-US" sz="1500" b="1" dirty="0"/>
          </a:p>
          <a:p>
            <a:r>
              <a:rPr lang="en-US" sz="1500" dirty="0" smtClean="0"/>
              <a:t>overall </a:t>
            </a:r>
            <a:r>
              <a:rPr lang="en-US" sz="1500" dirty="0"/>
              <a:t>mean growth for Little Charity Island was significantly lower than Pipe Island Twins reference site (Tukey p&lt;0.05). However, in </a:t>
            </a:r>
            <a:r>
              <a:rPr lang="en-US" sz="1500" dirty="0" smtClean="0"/>
              <a:t>2013, 2015 and 2016 </a:t>
            </a:r>
            <a:r>
              <a:rPr lang="en-US" sz="1500" dirty="0"/>
              <a:t>the mean growth for the reference site was lower than all sites except Bellow Island. However, this is most likely due to the fact that food supply at the reference site is lower than at AOCs. Bellow Island had lower growth than the reference site </a:t>
            </a:r>
            <a:r>
              <a:rPr lang="en-US" sz="1500" dirty="0" smtClean="0"/>
              <a:t>for all years </a:t>
            </a:r>
            <a:r>
              <a:rPr lang="en-US" sz="1500" dirty="0"/>
              <a:t>studied. The normal mean growth rate for herring gulls is 14-20 g/day (Grasman et al., 1996) which was achieved </a:t>
            </a:r>
            <a:r>
              <a:rPr lang="en-US" sz="1500" dirty="0" smtClean="0"/>
              <a:t>four </a:t>
            </a:r>
            <a:r>
              <a:rPr lang="en-US" sz="1500" dirty="0"/>
              <a:t>times at the CDF and twice at Pipe Island Twins, Monroe, and </a:t>
            </a:r>
            <a:r>
              <a:rPr lang="en-US" sz="1500" dirty="0" smtClean="0"/>
              <a:t>three times at Little </a:t>
            </a:r>
            <a:r>
              <a:rPr lang="en-US" sz="1500" dirty="0"/>
              <a:t>Charity </a:t>
            </a:r>
            <a:r>
              <a:rPr lang="en-US" sz="1500" dirty="0" smtClean="0"/>
              <a:t>Island</a:t>
            </a:r>
            <a:r>
              <a:rPr lang="en-US" sz="1500" dirty="0"/>
              <a:t> </a:t>
            </a:r>
            <a:r>
              <a:rPr lang="en-US" sz="1500" dirty="0" smtClean="0"/>
              <a:t>(Fig</a:t>
            </a:r>
            <a:r>
              <a:rPr lang="en-US" sz="1500" dirty="0"/>
              <a:t>. 5A</a:t>
            </a:r>
            <a:r>
              <a:rPr lang="en-US" sz="1500" dirty="0" smtClean="0"/>
              <a:t>).</a:t>
            </a:r>
          </a:p>
          <a:p>
            <a:r>
              <a:rPr lang="en-US" sz="1500" dirty="0" smtClean="0"/>
              <a:t>The </a:t>
            </a:r>
            <a:r>
              <a:rPr lang="en-US" sz="1500" dirty="0"/>
              <a:t>mean growth rate for Caspian terns in this study was lower than the normal mean growth rate of 4.0-18.0 g/day (Grasman et al., 1996). At the reference site, growth ranged from 3.6-10.8 g/day. Reference site growth rates might have been reduced by a less abundant food supply. However, </a:t>
            </a:r>
            <a:r>
              <a:rPr lang="en-US" sz="1500" dirty="0" smtClean="0"/>
              <a:t>terns in </a:t>
            </a:r>
            <a:r>
              <a:rPr lang="en-US" sz="1500" dirty="0"/>
              <a:t>the highly productive Saginaw Bay ecosystem averaged only </a:t>
            </a:r>
            <a:r>
              <a:rPr lang="en-US" sz="1500" dirty="0" smtClean="0"/>
              <a:t>2.0-5.0 g/day </a:t>
            </a:r>
            <a:r>
              <a:rPr lang="en-US" sz="1500" dirty="0"/>
              <a:t>for mean growth rate </a:t>
            </a:r>
            <a:r>
              <a:rPr lang="en-US" sz="1500" dirty="0" smtClean="0"/>
              <a:t>in 2010-2014 (Fig</a:t>
            </a:r>
            <a:r>
              <a:rPr lang="en-US" sz="1500" dirty="0"/>
              <a:t>. 5B</a:t>
            </a:r>
            <a:r>
              <a:rPr lang="en-US" sz="1500" dirty="0" smtClean="0"/>
              <a:t>). In 2016 terns averaged a healthy 9.25g/day and a large sample size was collected. </a:t>
            </a:r>
            <a:r>
              <a:rPr lang="en-US" sz="1500" dirty="0"/>
              <a:t>In 2015, the high growth rate was likely caused by the young age of the chicks (2-3 weeks</a:t>
            </a:r>
            <a:r>
              <a:rPr lang="en-US" sz="1500" dirty="0" smtClean="0"/>
              <a:t>) on Little Charity Is.</a:t>
            </a:r>
          </a:p>
          <a:p>
            <a:endParaRPr lang="en-US" sz="1500" b="1" dirty="0">
              <a:solidFill>
                <a:srgbClr val="000000"/>
              </a:solidFill>
            </a:endParaRPr>
          </a:p>
          <a:p>
            <a:r>
              <a:rPr lang="en-US" sz="1500" b="1" dirty="0">
                <a:solidFill>
                  <a:srgbClr val="000000"/>
                </a:solidFill>
              </a:rPr>
              <a:t>T Cell-Mediated Immunity</a:t>
            </a:r>
          </a:p>
          <a:p>
            <a:r>
              <a:rPr lang="en-US" sz="1500" dirty="0" smtClean="0">
                <a:solidFill>
                  <a:srgbClr val="000000"/>
                </a:solidFill>
              </a:rPr>
              <a:t>Herring </a:t>
            </a:r>
            <a:r>
              <a:rPr lang="en-US" sz="1500" dirty="0">
                <a:solidFill>
                  <a:srgbClr val="000000"/>
                </a:solidFill>
              </a:rPr>
              <a:t>gulls and Caspian terns had a lower T cell-mediated immune response at all AOC sites as well as at Grand Traverse Bay compared to the reference sites at Pipe Island Twins and Two Tree Island (Two-way ANOVA site: p&lt;0.0001) (Fig. 6A, B). The mean PHA skin response of gulls was </a:t>
            </a:r>
            <a:r>
              <a:rPr lang="en-US" sz="1500" dirty="0" smtClean="0">
                <a:solidFill>
                  <a:srgbClr val="000000"/>
                </a:solidFill>
              </a:rPr>
              <a:t>52-55% </a:t>
            </a:r>
            <a:r>
              <a:rPr lang="en-US" sz="1500" dirty="0">
                <a:solidFill>
                  <a:srgbClr val="000000"/>
                </a:solidFill>
              </a:rPr>
              <a:t>lower at AOCs compared to the Pipe Island Twins. Gulls in Grand Traverse Bay had a </a:t>
            </a:r>
            <a:r>
              <a:rPr lang="en-US" sz="1500" dirty="0" smtClean="0">
                <a:solidFill>
                  <a:srgbClr val="000000"/>
                </a:solidFill>
              </a:rPr>
              <a:t>46% </a:t>
            </a:r>
            <a:r>
              <a:rPr lang="en-US" sz="1500" dirty="0">
                <a:solidFill>
                  <a:srgbClr val="000000"/>
                </a:solidFill>
              </a:rPr>
              <a:t>lower mean PHA skin response than the reference site at Pipe Island Twins (Tukey p&lt;0.05).  Caspian terns at AOCs had a </a:t>
            </a:r>
            <a:r>
              <a:rPr lang="en-US" sz="1500" dirty="0" smtClean="0">
                <a:solidFill>
                  <a:srgbClr val="000000"/>
                </a:solidFill>
              </a:rPr>
              <a:t>46% </a:t>
            </a:r>
            <a:r>
              <a:rPr lang="en-US" sz="1500" dirty="0">
                <a:solidFill>
                  <a:srgbClr val="000000"/>
                </a:solidFill>
              </a:rPr>
              <a:t>lower response as compared to Two Tree Island. Black-crowned night herons on the CDF showed a 39% lower T cell response compared to herons at the Chantry Island reference site (Fig. 6C</a:t>
            </a:r>
            <a:r>
              <a:rPr lang="en-US" sz="1500" dirty="0" smtClean="0">
                <a:solidFill>
                  <a:srgbClr val="000000"/>
                </a:solidFill>
              </a:rPr>
              <a:t>).</a:t>
            </a:r>
          </a:p>
          <a:p>
            <a:endParaRPr lang="en-US" sz="1500" b="1" dirty="0"/>
          </a:p>
          <a:p>
            <a:r>
              <a:rPr lang="en-US" sz="1500" b="1" dirty="0"/>
              <a:t>Antibody Titer of Plasma Samples</a:t>
            </a:r>
            <a:endParaRPr lang="en-US" sz="1500" b="1" i="1" dirty="0"/>
          </a:p>
          <a:p>
            <a:r>
              <a:rPr lang="en-US" sz="1500" dirty="0" smtClean="0">
                <a:solidFill>
                  <a:srgbClr val="000000"/>
                </a:solidFill>
              </a:rPr>
              <a:t>Herring </a:t>
            </a:r>
            <a:r>
              <a:rPr lang="en-US" sz="1500" dirty="0">
                <a:solidFill>
                  <a:srgbClr val="000000"/>
                </a:solidFill>
              </a:rPr>
              <a:t>gulls at the AOC sites and Grand Traverse Bay had significantly lower total antibody responses and lower IgG responses than herring gulls at the Pipe Island Twins reference site (Two-way ANOVA site: p&lt;0.0001, Tukey p&lt;0.05). At AOCs mean titer values for total antibodies (4.3-4.9) and IgG responses (2.1-3.0) were significantly lower than values for the reference site (Total: 5.6, IgG: 4.1). For Caspian Terns, total and IgG responses differed by year, but not by site (Two-way ANOVA  Total by year: p&lt; 0.0001, site: p&lt; 0.09,  IgG by year: p&lt; 0.0001, site: p&lt; 0.066) (Fig. 7). </a:t>
            </a:r>
            <a:endParaRPr lang="en-US" sz="1500" dirty="0"/>
          </a:p>
          <a:p>
            <a:endParaRPr lang="en-US" sz="1600" b="1" dirty="0"/>
          </a:p>
          <a:p>
            <a:endParaRPr lang="en-US" b="1" dirty="0"/>
          </a:p>
          <a:p>
            <a:endParaRPr lang="en-US" dirty="0"/>
          </a:p>
        </p:txBody>
      </p:sp>
      <p:sp>
        <p:nvSpPr>
          <p:cNvPr id="100" name="Rectangle 99"/>
          <p:cNvSpPr/>
          <p:nvPr/>
        </p:nvSpPr>
        <p:spPr>
          <a:xfrm>
            <a:off x="675821" y="11835198"/>
            <a:ext cx="8057803" cy="2369880"/>
          </a:xfrm>
          <a:prstGeom prst="rect">
            <a:avLst/>
          </a:prstGeom>
        </p:spPr>
        <p:txBody>
          <a:bodyPr wrap="square" lIns="183378" tIns="0" rIns="183378" bIns="0" numCol="2">
            <a:spAutoFit/>
          </a:bodyPr>
          <a:lstStyle/>
          <a:p>
            <a:r>
              <a:rPr lang="en-US" sz="1400" b="1" dirty="0"/>
              <a:t>Study Sites </a:t>
            </a:r>
            <a:r>
              <a:rPr lang="en-US" sz="1400" b="1" dirty="0" smtClean="0"/>
              <a:t> (See Fig. 1):</a:t>
            </a:r>
          </a:p>
          <a:p>
            <a:r>
              <a:rPr lang="en-US" sz="1400" b="1" dirty="0" smtClean="0"/>
              <a:t>    </a:t>
            </a:r>
            <a:r>
              <a:rPr lang="en-US" sz="1400" b="1" dirty="0"/>
              <a:t> </a:t>
            </a:r>
            <a:r>
              <a:rPr lang="en-US" sz="1400" b="1" dirty="0" smtClean="0"/>
              <a:t> Reference:</a:t>
            </a:r>
            <a:r>
              <a:rPr lang="en-US" sz="1400" dirty="0" smtClean="0"/>
              <a:t> </a:t>
            </a:r>
            <a:endParaRPr lang="en-US" sz="1400" dirty="0"/>
          </a:p>
          <a:p>
            <a:pPr lvl="1">
              <a:spcAft>
                <a:spcPts val="0"/>
              </a:spcAft>
            </a:pPr>
            <a:r>
              <a:rPr lang="en-US" sz="1400" dirty="0"/>
              <a:t>	Pipe Island </a:t>
            </a:r>
            <a:r>
              <a:rPr lang="en-US" sz="1400" dirty="0" smtClean="0"/>
              <a:t>Twins: gulls 2011-16</a:t>
            </a:r>
            <a:endParaRPr lang="en-US" sz="1400" dirty="0"/>
          </a:p>
          <a:p>
            <a:pPr lvl="1">
              <a:spcAft>
                <a:spcPts val="0"/>
              </a:spcAft>
            </a:pPr>
            <a:r>
              <a:rPr lang="en-US" sz="1400" dirty="0"/>
              <a:t>	Two Tree </a:t>
            </a:r>
            <a:r>
              <a:rPr lang="en-US" sz="1400" dirty="0" smtClean="0"/>
              <a:t>Island: terns 2011-13</a:t>
            </a:r>
            <a:endParaRPr lang="en-US" sz="1400" dirty="0"/>
          </a:p>
          <a:p>
            <a:pPr lvl="1">
              <a:spcAft>
                <a:spcPts val="0"/>
              </a:spcAft>
            </a:pPr>
            <a:r>
              <a:rPr lang="en-US" sz="1400" dirty="0"/>
              <a:t>	Chantry </a:t>
            </a:r>
            <a:r>
              <a:rPr lang="en-US" sz="1400" dirty="0" smtClean="0"/>
              <a:t>Island: herons 2001-2002</a:t>
            </a:r>
            <a:endParaRPr lang="en-US" sz="1400" dirty="0"/>
          </a:p>
          <a:p>
            <a:pPr>
              <a:spcAft>
                <a:spcPts val="0"/>
              </a:spcAft>
            </a:pPr>
            <a:r>
              <a:rPr lang="en-US" sz="1400" b="1" dirty="0"/>
              <a:t>   </a:t>
            </a:r>
            <a:r>
              <a:rPr lang="en-US" sz="1400" b="1" dirty="0" smtClean="0"/>
              <a:t>   </a:t>
            </a:r>
            <a:r>
              <a:rPr lang="en-US" sz="1400" b="1" dirty="0"/>
              <a:t>River Raisin </a:t>
            </a:r>
            <a:r>
              <a:rPr lang="en-US" sz="1400" b="1" dirty="0" smtClean="0"/>
              <a:t>AOC:</a:t>
            </a:r>
            <a:endParaRPr lang="en-US" sz="1400" dirty="0"/>
          </a:p>
          <a:p>
            <a:pPr lvl="1">
              <a:spcAft>
                <a:spcPts val="0"/>
              </a:spcAft>
            </a:pPr>
            <a:r>
              <a:rPr lang="en-US" sz="1400" dirty="0"/>
              <a:t>	</a:t>
            </a:r>
            <a:r>
              <a:rPr lang="en-US" sz="1400" dirty="0" smtClean="0"/>
              <a:t>Monroe: gulls 2010-2016</a:t>
            </a:r>
            <a:endParaRPr lang="en-US" sz="1400" dirty="0"/>
          </a:p>
          <a:p>
            <a:pPr>
              <a:spcAft>
                <a:spcPts val="0"/>
              </a:spcAft>
            </a:pPr>
            <a:r>
              <a:rPr lang="en-US" sz="1400" b="1" dirty="0"/>
              <a:t>  </a:t>
            </a:r>
            <a:r>
              <a:rPr lang="en-US" sz="1400" b="1" dirty="0" smtClean="0"/>
              <a:t>    </a:t>
            </a:r>
            <a:r>
              <a:rPr lang="en-US" sz="1400" b="1" dirty="0"/>
              <a:t>Grand Traverse </a:t>
            </a:r>
            <a:r>
              <a:rPr lang="en-US" sz="1400" b="1" dirty="0" smtClean="0"/>
              <a:t>Bay:</a:t>
            </a:r>
            <a:endParaRPr lang="en-US" sz="1400" b="1" dirty="0"/>
          </a:p>
          <a:p>
            <a:pPr lvl="1">
              <a:spcAft>
                <a:spcPts val="0"/>
              </a:spcAft>
            </a:pPr>
            <a:r>
              <a:rPr lang="en-US" sz="1400" b="1" dirty="0"/>
              <a:t>	</a:t>
            </a:r>
            <a:r>
              <a:rPr lang="en-US" sz="1400" dirty="0"/>
              <a:t>Bellow </a:t>
            </a:r>
            <a:r>
              <a:rPr lang="en-US" sz="1400" dirty="0" smtClean="0"/>
              <a:t>Island: gulls 2014-16</a:t>
            </a:r>
            <a:endParaRPr lang="en-US" sz="1400" b="1" dirty="0" smtClean="0"/>
          </a:p>
          <a:p>
            <a:pPr>
              <a:spcAft>
                <a:spcPts val="0"/>
              </a:spcAft>
            </a:pPr>
            <a:endParaRPr lang="en-US" sz="1400" b="1" dirty="0" smtClean="0"/>
          </a:p>
          <a:p>
            <a:pPr marL="285750" indent="-285750">
              <a:spcAft>
                <a:spcPts val="0"/>
              </a:spcAft>
              <a:buFont typeface="Arial" panose="020B0604020202020204" pitchFamily="34" charset="0"/>
              <a:buChar char="•"/>
            </a:pPr>
            <a:endParaRPr lang="en-US" sz="1400" b="1" dirty="0"/>
          </a:p>
          <a:p>
            <a:pPr>
              <a:spcAft>
                <a:spcPts val="0"/>
              </a:spcAft>
            </a:pPr>
            <a:endParaRPr lang="en-US" sz="1400" b="1" dirty="0" smtClean="0"/>
          </a:p>
          <a:p>
            <a:pPr>
              <a:spcAft>
                <a:spcPts val="0"/>
              </a:spcAft>
            </a:pPr>
            <a:r>
              <a:rPr lang="en-US" sz="1400" b="1" dirty="0" smtClean="0"/>
              <a:t>Saginaw </a:t>
            </a:r>
            <a:r>
              <a:rPr lang="en-US" sz="1400" b="1" dirty="0"/>
              <a:t>Bay </a:t>
            </a:r>
            <a:r>
              <a:rPr lang="en-US" sz="1400" b="1" dirty="0" smtClean="0"/>
              <a:t>AOC:</a:t>
            </a:r>
            <a:endParaRPr lang="en-US" sz="1400" dirty="0"/>
          </a:p>
          <a:p>
            <a:pPr>
              <a:spcAft>
                <a:spcPts val="0"/>
              </a:spcAft>
            </a:pPr>
            <a:r>
              <a:rPr lang="en-US" sz="1400" dirty="0"/>
              <a:t>  </a:t>
            </a:r>
            <a:r>
              <a:rPr lang="en-US" sz="1400" dirty="0" smtClean="0"/>
              <a:t>     Saginaw </a:t>
            </a:r>
            <a:r>
              <a:rPr lang="en-US" sz="1400" dirty="0"/>
              <a:t>Bay </a:t>
            </a:r>
            <a:r>
              <a:rPr lang="en-US" sz="1400" dirty="0" smtClean="0"/>
              <a:t>Confined Disposal Facility: 	gulls 2010-16</a:t>
            </a:r>
          </a:p>
          <a:p>
            <a:pPr lvl="1">
              <a:spcAft>
                <a:spcPts val="0"/>
              </a:spcAft>
            </a:pPr>
            <a:r>
              <a:rPr lang="en-US" sz="1400" dirty="0"/>
              <a:t>	</a:t>
            </a:r>
            <a:r>
              <a:rPr lang="en-US" sz="1400" dirty="0" smtClean="0"/>
              <a:t>terns 2010-14</a:t>
            </a:r>
          </a:p>
          <a:p>
            <a:pPr lvl="1">
              <a:spcAft>
                <a:spcPts val="0"/>
              </a:spcAft>
            </a:pPr>
            <a:r>
              <a:rPr lang="en-US" sz="1400" dirty="0" smtClean="0"/>
              <a:t>	herons 2010</a:t>
            </a:r>
            <a:endParaRPr lang="en-US" sz="1400" dirty="0"/>
          </a:p>
          <a:p>
            <a:pPr lvl="1">
              <a:spcAft>
                <a:spcPts val="0"/>
              </a:spcAft>
            </a:pPr>
            <a:r>
              <a:rPr lang="en-US" sz="1400" dirty="0" smtClean="0"/>
              <a:t>Little </a:t>
            </a:r>
            <a:r>
              <a:rPr lang="en-US" sz="1400" dirty="0"/>
              <a:t>Charity </a:t>
            </a:r>
            <a:r>
              <a:rPr lang="en-US" sz="1400" dirty="0" smtClean="0"/>
              <a:t>Island: gulls 2010, 2012-16 </a:t>
            </a:r>
            <a:r>
              <a:rPr lang="en-US" sz="1400" dirty="0"/>
              <a:t>	</a:t>
            </a:r>
            <a:r>
              <a:rPr lang="en-US" sz="1400" dirty="0" smtClean="0"/>
              <a:t>	terns 2016</a:t>
            </a:r>
            <a:endParaRPr lang="en-US" sz="1400" dirty="0"/>
          </a:p>
          <a:p>
            <a:pPr lvl="1">
              <a:spcAft>
                <a:spcPts val="0"/>
              </a:spcAft>
            </a:pPr>
            <a:r>
              <a:rPr lang="en-US" sz="1400" dirty="0" smtClean="0"/>
              <a:t>Charity Reef: terns 2010, 2014</a:t>
            </a:r>
          </a:p>
        </p:txBody>
      </p:sp>
      <p:sp>
        <p:nvSpPr>
          <p:cNvPr id="98" name="TextBox 97"/>
          <p:cNvSpPr txBox="1"/>
          <p:nvPr/>
        </p:nvSpPr>
        <p:spPr>
          <a:xfrm>
            <a:off x="29411456" y="3319971"/>
            <a:ext cx="1899720" cy="246221"/>
          </a:xfrm>
          <a:prstGeom prst="rect">
            <a:avLst/>
          </a:prstGeom>
          <a:noFill/>
        </p:spPr>
        <p:txBody>
          <a:bodyPr wrap="square" rtlCol="0">
            <a:spAutoFit/>
          </a:bodyPr>
          <a:lstStyle/>
          <a:p>
            <a:r>
              <a:rPr lang="en-US" sz="1000" b="1" dirty="0" smtClean="0">
                <a:latin typeface="Arial"/>
                <a:cs typeface="Arial"/>
              </a:rPr>
              <a:t>B) Caspian Tern</a:t>
            </a:r>
            <a:endParaRPr lang="en-US" sz="1000" b="1" dirty="0">
              <a:latin typeface="Arial"/>
              <a:cs typeface="Arial"/>
            </a:endParaRPr>
          </a:p>
        </p:txBody>
      </p:sp>
      <p:sp>
        <p:nvSpPr>
          <p:cNvPr id="99" name="TextBox 98"/>
          <p:cNvSpPr txBox="1"/>
          <p:nvPr/>
        </p:nvSpPr>
        <p:spPr>
          <a:xfrm>
            <a:off x="24564013" y="3308321"/>
            <a:ext cx="1899720" cy="246221"/>
          </a:xfrm>
          <a:prstGeom prst="rect">
            <a:avLst/>
          </a:prstGeom>
          <a:noFill/>
        </p:spPr>
        <p:txBody>
          <a:bodyPr wrap="square" rtlCol="0">
            <a:spAutoFit/>
          </a:bodyPr>
          <a:lstStyle/>
          <a:p>
            <a:r>
              <a:rPr lang="en-US" sz="1000" b="1" dirty="0" smtClean="0">
                <a:latin typeface="Arial"/>
                <a:cs typeface="Arial"/>
              </a:rPr>
              <a:t>A) Herring Gull</a:t>
            </a:r>
            <a:endParaRPr lang="en-US" sz="1000" b="1" dirty="0">
              <a:latin typeface="Arial"/>
              <a:cs typeface="Arial"/>
            </a:endParaRP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87095" y="3194830"/>
            <a:ext cx="590632" cy="1209844"/>
          </a:xfrm>
          <a:prstGeom prst="rect">
            <a:avLst/>
          </a:prstGeom>
        </p:spPr>
      </p:pic>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r="14705"/>
          <a:stretch/>
        </p:blipFill>
        <p:spPr>
          <a:xfrm>
            <a:off x="31387672" y="3178707"/>
            <a:ext cx="617534" cy="1181265"/>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l="16401" t="6818" r="29847" b="22940"/>
          <a:stretch/>
        </p:blipFill>
        <p:spPr>
          <a:xfrm>
            <a:off x="18616102" y="3308321"/>
            <a:ext cx="2692554" cy="2938643"/>
          </a:xfrm>
          <a:prstGeom prst="rect">
            <a:avLst/>
          </a:prstGeom>
        </p:spPr>
      </p:pic>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25728" t="31818" r="27970" b="30001"/>
          <a:stretch/>
        </p:blipFill>
        <p:spPr>
          <a:xfrm>
            <a:off x="21233897" y="3308321"/>
            <a:ext cx="2543004" cy="2938643"/>
          </a:xfrm>
          <a:prstGeom prst="rect">
            <a:avLst/>
          </a:prstGeom>
        </p:spPr>
      </p:pic>
      <p:sp>
        <p:nvSpPr>
          <p:cNvPr id="34" name="TextBox 33"/>
          <p:cNvSpPr txBox="1"/>
          <p:nvPr/>
        </p:nvSpPr>
        <p:spPr>
          <a:xfrm>
            <a:off x="18690892" y="5833334"/>
            <a:ext cx="370614" cy="400110"/>
          </a:xfrm>
          <a:prstGeom prst="rect">
            <a:avLst/>
          </a:prstGeom>
          <a:noFill/>
        </p:spPr>
        <p:txBody>
          <a:bodyPr wrap="none" rtlCol="0">
            <a:spAutoFit/>
          </a:bodyPr>
          <a:lstStyle/>
          <a:p>
            <a:r>
              <a:rPr lang="en-US" b="1" dirty="0">
                <a:solidFill>
                  <a:schemeClr val="bg1"/>
                </a:solidFill>
              </a:rPr>
              <a:t>A</a:t>
            </a:r>
          </a:p>
        </p:txBody>
      </p:sp>
      <p:sp>
        <p:nvSpPr>
          <p:cNvPr id="35" name="TextBox 34"/>
          <p:cNvSpPr txBox="1"/>
          <p:nvPr/>
        </p:nvSpPr>
        <p:spPr>
          <a:xfrm flipH="1">
            <a:off x="21304073" y="5845246"/>
            <a:ext cx="461999" cy="400110"/>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581326" y="3262632"/>
            <a:ext cx="1648055" cy="924054"/>
          </a:xfrm>
          <a:prstGeom prst="rect">
            <a:avLst/>
          </a:prstGeom>
        </p:spPr>
      </p:pic>
      <p:sp>
        <p:nvSpPr>
          <p:cNvPr id="31" name="Rectangle 30"/>
          <p:cNvSpPr/>
          <p:nvPr/>
        </p:nvSpPr>
        <p:spPr bwMode="auto">
          <a:xfrm>
            <a:off x="24012185" y="5918460"/>
            <a:ext cx="410071" cy="3181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72" name="Rectangle 71"/>
          <p:cNvSpPr/>
          <p:nvPr/>
        </p:nvSpPr>
        <p:spPr bwMode="auto">
          <a:xfrm>
            <a:off x="28743092" y="5813577"/>
            <a:ext cx="410071" cy="3181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37" name="TextBox 36"/>
          <p:cNvSpPr txBox="1"/>
          <p:nvPr/>
        </p:nvSpPr>
        <p:spPr>
          <a:xfrm>
            <a:off x="31903920" y="5718554"/>
            <a:ext cx="655286" cy="261610"/>
          </a:xfrm>
          <a:prstGeom prst="rect">
            <a:avLst/>
          </a:prstGeom>
          <a:noFill/>
        </p:spPr>
        <p:txBody>
          <a:bodyPr wrap="square" rtlCol="0">
            <a:spAutoFit/>
          </a:bodyPr>
          <a:lstStyle/>
          <a:p>
            <a:r>
              <a:rPr lang="en-US" sz="1100" b="1" i="1"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R.</a:t>
            </a:r>
            <a:endParaRPr lang="en-US" sz="1100" b="1" i="1"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rotWithShape="1">
          <a:blip r:embed="rId17">
            <a:extLst>
              <a:ext uri="{28A0092B-C50C-407E-A947-70E740481C1C}">
                <a14:useLocalDpi xmlns:a14="http://schemas.microsoft.com/office/drawing/2010/main" val="0"/>
              </a:ext>
            </a:extLst>
          </a:blip>
          <a:srcRect t="6182" r="6056" b="6430"/>
          <a:stretch/>
        </p:blipFill>
        <p:spPr>
          <a:xfrm>
            <a:off x="15816075" y="7162178"/>
            <a:ext cx="2283365" cy="2836984"/>
          </a:xfrm>
          <a:prstGeom prst="rect">
            <a:avLst/>
          </a:prstGeom>
        </p:spPr>
      </p:pic>
      <p:sp>
        <p:nvSpPr>
          <p:cNvPr id="49" name="Rectangle 48"/>
          <p:cNvSpPr/>
          <p:nvPr/>
        </p:nvSpPr>
        <p:spPr bwMode="auto">
          <a:xfrm>
            <a:off x="16411345" y="7174347"/>
            <a:ext cx="1648398"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80" name="Rectangle 79"/>
          <p:cNvSpPr/>
          <p:nvPr/>
        </p:nvSpPr>
        <p:spPr bwMode="auto">
          <a:xfrm rot="5400000">
            <a:off x="16646978" y="8534836"/>
            <a:ext cx="2760190" cy="653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86" name="Rectangle 85"/>
          <p:cNvSpPr/>
          <p:nvPr/>
        </p:nvSpPr>
        <p:spPr bwMode="auto">
          <a:xfrm>
            <a:off x="13521996" y="7238846"/>
            <a:ext cx="2367462"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88" name="Rectangle 87"/>
          <p:cNvSpPr/>
          <p:nvPr/>
        </p:nvSpPr>
        <p:spPr bwMode="auto">
          <a:xfrm>
            <a:off x="9496869" y="7237469"/>
            <a:ext cx="3538410"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pic>
        <p:nvPicPr>
          <p:cNvPr id="56" name="Picture 55"/>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22099" y1="57037" x2="22099" y2="57037"/>
                        <a14:foregroundMark x1="40494" y1="55309" x2="40494" y2="55309"/>
                        <a14:foregroundMark x1="48272" y1="52963" x2="48272" y2="52963"/>
                        <a14:foregroundMark x1="56049" y1="58025" x2="56049" y2="58025"/>
                        <a14:foregroundMark x1="65679" y1="57037" x2="65679" y2="57037"/>
                        <a14:foregroundMark x1="65679" y1="48889" x2="65679" y2="48889"/>
                        <a14:foregroundMark x1="73457" y1="54815" x2="73457" y2="54815"/>
                        <a14:foregroundMark x1="34938" y1="67654" x2="34938" y2="67654"/>
                        <a14:foregroundMark x1="41358" y1="67654" x2="41358" y2="67654"/>
                        <a14:foregroundMark x1="45062" y1="67654" x2="45062" y2="67654"/>
                        <a14:foregroundMark x1="50494" y1="67654" x2="50494" y2="67654"/>
                        <a14:foregroundMark x1="55185" y1="67654" x2="55185" y2="67654"/>
                        <a14:foregroundMark x1="68395" y1="67160" x2="68395" y2="67160"/>
                        <a14:foregroundMark x1="64321" y1="71728" x2="64321" y2="71728"/>
                        <a14:foregroundMark x1="67531" y1="71728" x2="67531" y2="71728"/>
                        <a14:foregroundMark x1="33580" y1="71235" x2="33580" y2="71235"/>
                        <a14:foregroundMark x1="62469" y1="67160" x2="62469" y2="67160"/>
                      </a14:backgroundRemoval>
                    </a14:imgEffect>
                  </a14:imgLayer>
                </a14:imgProps>
              </a:ext>
              <a:ext uri="{28A0092B-C50C-407E-A947-70E740481C1C}">
                <a14:useLocalDpi xmlns:a14="http://schemas.microsoft.com/office/drawing/2010/main" val="0"/>
              </a:ext>
            </a:extLst>
          </a:blip>
          <a:stretch>
            <a:fillRect/>
          </a:stretch>
        </p:blipFill>
        <p:spPr>
          <a:xfrm>
            <a:off x="30065692" y="4000"/>
            <a:ext cx="2852708" cy="2852708"/>
          </a:xfrm>
          <a:prstGeom prst="rect">
            <a:avLst/>
          </a:prstGeom>
        </p:spPr>
      </p:pic>
      <p:pic>
        <p:nvPicPr>
          <p:cNvPr id="70" name="Picture 6" descr="C:\Users\Monica\Pictures\Research photos\CDF 5-31-12\P1020457.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1958" t="-653" r="26869" b="112"/>
          <a:stretch/>
        </p:blipFill>
        <p:spPr bwMode="auto">
          <a:xfrm>
            <a:off x="27536318" y="7077804"/>
            <a:ext cx="2535882" cy="36005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Monica\Pictures\Research photos\CDF 6-20-12\P1020568.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1039" t="16257" r="13461"/>
          <a:stretch/>
        </p:blipFill>
        <p:spPr bwMode="auto">
          <a:xfrm>
            <a:off x="30141610" y="7102318"/>
            <a:ext cx="1924435" cy="167989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Biology\Grasman\Research Photos\Summer 2012\TT 6-27-12\IMG_0133.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4552" t="15132" r="9027" b="5325"/>
          <a:stretch/>
        </p:blipFill>
        <p:spPr bwMode="auto">
          <a:xfrm>
            <a:off x="30144982" y="8832748"/>
            <a:ext cx="1924435" cy="183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88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12439</TotalTime>
  <Words>2504</Words>
  <Application>Microsoft Office PowerPoint</Application>
  <PresentationFormat>Custom</PresentationFormat>
  <Paragraphs>110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Tahoma</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Rachel Warners</cp:lastModifiedBy>
  <cp:revision>386</cp:revision>
  <cp:lastPrinted>2002-12-02T18:20:07Z</cp:lastPrinted>
  <dcterms:created xsi:type="dcterms:W3CDTF">2011-03-15T12:21:07Z</dcterms:created>
  <dcterms:modified xsi:type="dcterms:W3CDTF">2016-10-16T19:43:41Z</dcterms:modified>
</cp:coreProperties>
</file>